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76" r:id="rId3"/>
    <p:sldId id="266" r:id="rId4"/>
    <p:sldId id="260" r:id="rId5"/>
    <p:sldId id="277" r:id="rId6"/>
    <p:sldId id="258" r:id="rId7"/>
    <p:sldId id="256" r:id="rId8"/>
    <p:sldId id="269" r:id="rId9"/>
    <p:sldId id="274" r:id="rId10"/>
    <p:sldId id="275" r:id="rId11"/>
    <p:sldId id="271" r:id="rId12"/>
    <p:sldId id="273" r:id="rId13"/>
  </p:sldIdLst>
  <p:sldSz cx="9144000" cy="6858000" type="screen4x3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87" autoAdjust="0"/>
    <p:restoredTop sz="90945"/>
  </p:normalViewPr>
  <p:slideViewPr>
    <p:cSldViewPr showGuides="1">
      <p:cViewPr varScale="1">
        <p:scale>
          <a:sx n="101" d="100"/>
          <a:sy n="101" d="100"/>
        </p:scale>
        <p:origin x="200" y="7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-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7111FBC-426C-4661-9C0B-96DD37FB909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8FB73AF-5D68-4B01-8047-A2CE7AEECD7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73B2980A-CD2D-4B4A-81BA-325A137A95D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20241377-57E7-465B-B15E-12FB2084C97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DDA18CB-052B-BB4E-A95A-53F52051850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73BDF5E7-678F-4804-9B05-D37D06CF77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81AD860-6755-4179-A36E-56EA87D1D97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97B59EB-26C3-574E-BC11-FE35CEDC162A}" type="datetimeFigureOut">
              <a:rPr lang="ja-JP" altLang="en-US"/>
              <a:pPr>
                <a:defRPr/>
              </a:pPr>
              <a:t>2024/6/25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05D4319C-FA7B-42C3-B652-AC27B10659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E1E8ECD4-38B1-4D8B-B393-757806A214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9524F02-2B84-45C4-B2F6-2B7BA02B2B2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C7681FC-30CA-4157-A10F-E0E5E62417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99F61E-F3B8-D34F-A961-4AFA34DC2C5A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9F61E-F3B8-D34F-A961-4AFA34DC2C5A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12262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>
            <a:extLst>
              <a:ext uri="{FF2B5EF4-FFF2-40B4-BE49-F238E27FC236}">
                <a16:creationId xmlns:a16="http://schemas.microsoft.com/office/drawing/2014/main" id="{265DDD2F-C036-9B44-B19F-D0B3ADDF09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>
            <a:extLst>
              <a:ext uri="{FF2B5EF4-FFF2-40B4-BE49-F238E27FC236}">
                <a16:creationId xmlns:a16="http://schemas.microsoft.com/office/drawing/2014/main" id="{841A4E30-A08F-5B41-A9B6-536B471804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0244" name="スライド番号プレースホルダー 3">
            <a:extLst>
              <a:ext uri="{FF2B5EF4-FFF2-40B4-BE49-F238E27FC236}">
                <a16:creationId xmlns:a16="http://schemas.microsoft.com/office/drawing/2014/main" id="{A76524DE-8D2D-2B4E-BB5F-58526967D6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41A7762-FF1C-AF4A-A915-0C6346F2CF03}" type="slidenum">
              <a:rPr lang="ja-JP" altLang="en-US" sz="1200"/>
              <a:pPr/>
              <a:t>8</a:t>
            </a:fld>
            <a:endParaRPr lang="ja-JP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ACD72F-4970-614F-BE57-A2BF848E41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8F8F65-D098-AF4F-85F2-2612A2C2F4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842B9F-5020-6643-8F72-B46D17F375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F67E1-58AB-2041-9EA4-761A65F200E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548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CBCEF4-2E7E-0E41-B8AE-735BF7D47B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E3915D-911C-2346-8E08-342CEB2427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6AC3CB-DEDC-E246-B00A-0E3EABFDCA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9A1D30-2C1D-A44E-9FFC-739E0444D19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0211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6A7C32-AAD5-2149-9613-D07FD554A8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2192A8-9814-A84F-935B-05868AA323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5A5374-EFEA-B547-9B95-C177724E72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89D34E-42B1-5D40-B9EA-B4717FD2C98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2248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sted1.pdf" descr="pasted1.pdf">
            <a:extLst>
              <a:ext uri="{FF2B5EF4-FFF2-40B4-BE49-F238E27FC236}">
                <a16:creationId xmlns:a16="http://schemas.microsoft.com/office/drawing/2014/main" id="{84C6C6F5-7106-5946-B594-D65369F785B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-36513"/>
            <a:ext cx="90487" cy="714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" name="pasted1.pdf" descr="pasted1.pdf">
            <a:extLst>
              <a:ext uri="{FF2B5EF4-FFF2-40B4-BE49-F238E27FC236}">
                <a16:creationId xmlns:a16="http://schemas.microsoft.com/office/drawing/2014/main" id="{1C55656F-1E65-8B44-902F-1D83E9B3C86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820738"/>
            <a:ext cx="9286875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678656" y="44648"/>
            <a:ext cx="8447484" cy="776883"/>
          </a:xfrm>
          <a:prstGeom prst="rect">
            <a:avLst/>
          </a:prstGeom>
        </p:spPr>
        <p:txBody>
          <a:bodyPr/>
          <a:lstStyle>
            <a:lvl1pPr defTabSz="321457">
              <a:lnSpc>
                <a:spcPts val="3867"/>
              </a:lnSpc>
              <a:spcBef>
                <a:spcPts val="211"/>
              </a:spcBef>
              <a:tabLst>
                <a:tab pos="857220" algn="l"/>
              </a:tabLst>
              <a:defRPr sz="3234">
                <a:solidFill>
                  <a:srgbClr val="212121"/>
                </a:solidFill>
                <a:uFillTx/>
                <a:latin typeface="+mn-lt"/>
                <a:ea typeface="+mn-ea"/>
                <a:cs typeface="+mn-cs"/>
                <a:sym typeface="ヒラギノ丸ゴ ProN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4695EE8E-7F40-6647-90FA-72FB83F02235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192088" y="327025"/>
            <a:ext cx="277812" cy="214313"/>
          </a:xfrm>
          <a:ln w="12700">
            <a:miter lim="400000"/>
          </a:ln>
        </p:spPr>
        <p:txBody>
          <a:bodyPr lIns="25400" tIns="25400" rIns="25400" bIns="25400" anchor="ctr"/>
          <a:lstStyle>
            <a:lvl1pPr algn="ctr" defTabSz="320675">
              <a:lnSpc>
                <a:spcPts val="1688"/>
              </a:lnSpc>
              <a:tabLst>
                <a:tab pos="749300" algn="l"/>
              </a:tabLst>
              <a:defRPr>
                <a:latin typeface="ヒラギノ丸ゴ Pro" panose="020F0400000000000000" pitchFamily="34" charset="-128"/>
                <a:ea typeface="ヒラギノ丸ゴ Pro" panose="020F0400000000000000" pitchFamily="34" charset="-128"/>
                <a:cs typeface="ヒラギノ丸ゴ Pro" panose="020F0400000000000000" pitchFamily="34" charset="-128"/>
                <a:sym typeface="ヒラギノ丸ゴ Pro" panose="020F0400000000000000" pitchFamily="34" charset="-128"/>
              </a:defRPr>
            </a:lvl1pPr>
          </a:lstStyle>
          <a:p>
            <a:fld id="{5B3B441E-863C-DD46-BBF2-E2649F4AC50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511816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A437C4-F53B-884B-8677-D09DF0BDB0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4B0513-4611-B94D-B39B-F7B019135E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49944F-09BA-D34A-B560-B9CE1EEEA7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79A54-B695-2941-8637-F46AB5F09F8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952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5EC5C9-DF28-C449-B045-3FB7DCC24A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F96692-51A2-C640-BC13-5D8D4D726A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A6B06B-6FAC-0A46-BBB6-84F2A5F6E9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CEDE3-4E10-0145-85A9-31D66EB202F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743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FC70B4-9CF6-DF40-9F02-0EB3BB6C02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59CA19-BA72-2141-8C87-75239364E2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29658B-1031-E440-A2C3-EFD1BFA05A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4B627-8D57-EB49-ACE3-50CC467951E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1787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DE72684-BD0F-6E4D-9EE8-541CF3D162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00BCA90-6CDE-504A-A127-756AC6CC49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86FBBCD-34F8-F94E-BF6B-96418DABE4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4A007-83F9-2346-B53A-37915F51698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783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D6457B8-8A79-A44C-9DC5-6D4744D5F8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E9C56E-5F8B-3145-8996-C6C3FACCE7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DCEA88-C2D8-C943-98A2-1D6D7AAB62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9189F-1450-524D-A8AE-D1DE8330865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3815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2B1F636-27D9-544D-8033-5FF1AF190A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BCFF274-FDD2-E54E-BC68-5A4E04C83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80D5EC-1EF1-664A-9252-68D7A1594F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ED9BD-D38A-FE4B-B10C-F574598AC48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0029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548F64-C247-B84E-A253-1BC9DA0D06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33E40E-6256-DC4E-82AC-D8C353AD0A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40C837-7859-8549-A092-019EDE8D1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2830FD-2A81-4C46-A122-33758EAE4E4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5727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38195B-F046-7D43-9116-FB31E1F322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AA652F-6183-7F48-A4D8-3291D460AC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0428C1-670B-FC4F-93D3-75654E36EA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B97852-B388-974F-9DF7-B7D39D493F5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347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5410E01-78C9-C64C-A735-BE7E36C6C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B5DF7FF-B62C-864B-8D8F-9B3591639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97C9D80-EBBC-438E-85C6-74CD327C2D2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E22D500-C455-4580-A66D-F3D876D2A6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023BC73-80A3-40AE-A0BB-D63A1448D1B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D5375A4-EED4-D74E-80DD-347F730AEEB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ov"/><Relationship Id="rId7" Type="http://schemas.openxmlformats.org/officeDocument/2006/relationships/image" Target="../media/image12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12.xml"/><Relationship Id="rId4" Type="http://schemas.openxmlformats.org/officeDocument/2006/relationships/video" Target="../media/media2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8FBDE751-A272-014A-ABA8-A070B2FD53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700808"/>
            <a:ext cx="7772400" cy="1295772"/>
          </a:xfrm>
        </p:spPr>
        <p:txBody>
          <a:bodyPr/>
          <a:lstStyle/>
          <a:p>
            <a:pPr eaLnBrk="1" hangingPunct="1"/>
            <a:r>
              <a:rPr lang="ja-JP" altLang="en-US" sz="2800">
                <a:solidFill>
                  <a:schemeClr val="accent6">
                    <a:lumMod val="75000"/>
                  </a:schemeClr>
                </a:solidFill>
              </a:rPr>
              <a:t>初等・中等教育コース</a:t>
            </a:r>
            <a:b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ja-JP" altLang="en-US">
                <a:solidFill>
                  <a:schemeClr val="accent6">
                    <a:lumMod val="75000"/>
                  </a:schemeClr>
                </a:solidFill>
              </a:rPr>
              <a:t>理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ja-JP" altLang="en-US">
                <a:solidFill>
                  <a:schemeClr val="accent6">
                    <a:lumMod val="75000"/>
                  </a:schemeClr>
                </a:solidFill>
              </a:rPr>
              <a:t>科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ja-JP" altLang="en-US">
                <a:solidFill>
                  <a:schemeClr val="accent6">
                    <a:lumMod val="75000"/>
                  </a:schemeClr>
                </a:solidFill>
              </a:rPr>
              <a:t>専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ja-JP" altLang="en-US">
                <a:solidFill>
                  <a:schemeClr val="accent6">
                    <a:lumMod val="75000"/>
                  </a:schemeClr>
                </a:solidFill>
              </a:rPr>
              <a:t>攻</a:t>
            </a:r>
            <a:endParaRPr lang="ja-JP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C0F71ACE-DEF1-5D40-8DF7-E919A1FFA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60648"/>
            <a:ext cx="455284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</a:rPr>
              <a:t>2024</a:t>
            </a:r>
            <a:r>
              <a:rPr lang="ja-JP" altLang="en-US" sz="2800">
                <a:solidFill>
                  <a:schemeClr val="accent6">
                    <a:lumMod val="75000"/>
                  </a:schemeClr>
                </a:solidFill>
              </a:rPr>
              <a:t>年度</a:t>
            </a:r>
            <a:endParaRPr lang="en-US" altLang="ja-JP" sz="28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chemeClr val="accent6">
                    <a:lumMod val="75000"/>
                  </a:schemeClr>
                </a:solidFill>
              </a:rPr>
              <a:t>教育</a:t>
            </a:r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</a:rPr>
              <a:t>学部オープンキャンパス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535DD5D7-7F0E-EA41-88D9-E66D7FD2B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381750"/>
            <a:ext cx="24923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chemeClr val="bg1"/>
                </a:solidFill>
              </a:rPr>
              <a:t>2018</a:t>
            </a:r>
            <a:r>
              <a:rPr lang="ja-JP" altLang="en-US" sz="1800">
                <a:solidFill>
                  <a:schemeClr val="bg1"/>
                </a:solidFill>
              </a:rPr>
              <a:t>年度理科集合写真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4CED467-28DF-534B-8E69-49804D97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401" y="3435449"/>
            <a:ext cx="3607197" cy="2778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F820E6-CE8A-49B2-BA77-800681EA4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理科の教材研究・授業研究・卒論研究</a:t>
            </a:r>
          </a:p>
        </p:txBody>
      </p:sp>
      <p:pic>
        <p:nvPicPr>
          <p:cNvPr id="4" name="Picture 2" descr="C:\Users\Shige\Desktop\マイドキュメント４（事務関係）\熊本大学\理科教育学科\授業風景\中等理科教育法Ⅲ2014\中等理科教育法Ⅲ2014-01.jpg">
            <a:extLst>
              <a:ext uri="{FF2B5EF4-FFF2-40B4-BE49-F238E27FC236}">
                <a16:creationId xmlns:a16="http://schemas.microsoft.com/office/drawing/2014/main" id="{E3958718-98D7-4D0E-82E0-A80E7E1CB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8641"/>
            <a:ext cx="3410853" cy="255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hige\Desktop\マイドキュメント４（事務関係）\熊本大学\理科教育学科\授業風景\2014年度卒論発表会\卒論発表会2014.jpg">
            <a:extLst>
              <a:ext uri="{FF2B5EF4-FFF2-40B4-BE49-F238E27FC236}">
                <a16:creationId xmlns:a16="http://schemas.microsoft.com/office/drawing/2014/main" id="{00B64625-A767-4EA0-B66A-F459CB310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/>
          <a:stretch/>
        </p:blipFill>
        <p:spPr bwMode="auto">
          <a:xfrm>
            <a:off x="4998293" y="3861047"/>
            <a:ext cx="3410853" cy="2645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Shige\Desktop\マイドキュメント３（学校現場関連）\教育実習\教育実習記録\2014教育実習\20140609\教育実習2014龍01.jpg">
            <a:extLst>
              <a:ext uri="{FF2B5EF4-FFF2-40B4-BE49-F238E27FC236}">
                <a16:creationId xmlns:a16="http://schemas.microsoft.com/office/drawing/2014/main" id="{A4A1C38C-7B49-45A1-B4D1-D29D5BD91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7"/>
            <a:ext cx="3528392" cy="2645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天草巡検">
            <a:extLst>
              <a:ext uri="{FF2B5EF4-FFF2-40B4-BE49-F238E27FC236}">
                <a16:creationId xmlns:a16="http://schemas.microsoft.com/office/drawing/2014/main" id="{3C435E65-F006-4561-9853-7AA207A5B3F9}"/>
              </a:ext>
            </a:extLst>
          </p:cNvPr>
          <p:cNvSpPr/>
          <p:nvPr/>
        </p:nvSpPr>
        <p:spPr>
          <a:xfrm>
            <a:off x="3130302" y="3249640"/>
            <a:ext cx="1441698" cy="40389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/>
          </a:extLst>
        </p:spPr>
        <p:txBody>
          <a:bodyPr wrap="square" lIns="71438" tIns="71438" rIns="71438" bIns="71438">
            <a:spAutoFit/>
          </a:bodyPr>
          <a:lstStyle/>
          <a:p>
            <a:pPr>
              <a:defRPr/>
            </a:pPr>
            <a:r>
              <a:rPr lang="ja-JP" altLang="en-US" sz="1687" dirty="0">
                <a:solidFill>
                  <a:schemeClr val="bg1"/>
                </a:solidFill>
                <a:ea typeface="ＭＳ Ｐゴシック" panose="020B0600070205080204" pitchFamily="50" charset="-128"/>
              </a:rPr>
              <a:t>教材研究発表</a:t>
            </a:r>
            <a:endParaRPr sz="1687" dirty="0">
              <a:solidFill>
                <a:schemeClr val="bg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8" name="天草巡検">
            <a:extLst>
              <a:ext uri="{FF2B5EF4-FFF2-40B4-BE49-F238E27FC236}">
                <a16:creationId xmlns:a16="http://schemas.microsoft.com/office/drawing/2014/main" id="{AA390BD2-4850-454C-9F6B-011287FE71CD}"/>
              </a:ext>
            </a:extLst>
          </p:cNvPr>
          <p:cNvSpPr/>
          <p:nvPr/>
        </p:nvSpPr>
        <p:spPr>
          <a:xfrm>
            <a:off x="7308305" y="3322789"/>
            <a:ext cx="1110366" cy="40389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/>
          </a:extLst>
        </p:spPr>
        <p:txBody>
          <a:bodyPr wrap="square" lIns="71438" tIns="71438" rIns="71438" bIns="71438">
            <a:spAutoFit/>
          </a:bodyPr>
          <a:lstStyle/>
          <a:p>
            <a:pPr algn="ctr">
              <a:defRPr/>
            </a:pPr>
            <a:r>
              <a:rPr lang="ja-JP" altLang="en-US" sz="1687" dirty="0">
                <a:solidFill>
                  <a:schemeClr val="bg1"/>
                </a:solidFill>
                <a:ea typeface="ＭＳ Ｐゴシック" panose="020B0600070205080204" pitchFamily="50" charset="-128"/>
              </a:rPr>
              <a:t>模擬授業</a:t>
            </a:r>
            <a:endParaRPr sz="1687" dirty="0">
              <a:solidFill>
                <a:schemeClr val="bg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9" name="天草巡検">
            <a:extLst>
              <a:ext uri="{FF2B5EF4-FFF2-40B4-BE49-F238E27FC236}">
                <a16:creationId xmlns:a16="http://schemas.microsoft.com/office/drawing/2014/main" id="{6A849851-7212-4B21-A663-9A95ED86F214}"/>
              </a:ext>
            </a:extLst>
          </p:cNvPr>
          <p:cNvSpPr/>
          <p:nvPr/>
        </p:nvSpPr>
        <p:spPr>
          <a:xfrm>
            <a:off x="3488780" y="6091629"/>
            <a:ext cx="1110366" cy="40389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/>
          </a:extLst>
        </p:spPr>
        <p:txBody>
          <a:bodyPr wrap="square" lIns="71438" tIns="71438" rIns="71438" bIns="71438">
            <a:spAutoFit/>
          </a:bodyPr>
          <a:lstStyle/>
          <a:p>
            <a:pPr algn="ctr">
              <a:defRPr/>
            </a:pPr>
            <a:r>
              <a:rPr lang="ja-JP" altLang="en-US" sz="1687" dirty="0">
                <a:solidFill>
                  <a:schemeClr val="bg1"/>
                </a:solidFill>
                <a:ea typeface="ＭＳ Ｐゴシック" panose="020B0600070205080204" pitchFamily="50" charset="-128"/>
              </a:rPr>
              <a:t>教育実習</a:t>
            </a:r>
            <a:endParaRPr sz="1687" dirty="0">
              <a:solidFill>
                <a:schemeClr val="bg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0" name="天草巡検">
            <a:extLst>
              <a:ext uri="{FF2B5EF4-FFF2-40B4-BE49-F238E27FC236}">
                <a16:creationId xmlns:a16="http://schemas.microsoft.com/office/drawing/2014/main" id="{9AB1B881-620C-4351-B2A8-DDF5FE42A828}"/>
              </a:ext>
            </a:extLst>
          </p:cNvPr>
          <p:cNvSpPr/>
          <p:nvPr/>
        </p:nvSpPr>
        <p:spPr>
          <a:xfrm>
            <a:off x="7017172" y="6078773"/>
            <a:ext cx="1416307" cy="40389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/>
          </a:extLst>
        </p:spPr>
        <p:txBody>
          <a:bodyPr wrap="square" lIns="71438" tIns="71438" rIns="71438" bIns="71438">
            <a:spAutoFit/>
          </a:bodyPr>
          <a:lstStyle/>
          <a:p>
            <a:pPr algn="ctr">
              <a:defRPr/>
            </a:pPr>
            <a:r>
              <a:rPr lang="ja-JP" altLang="en-US" sz="1687" dirty="0">
                <a:solidFill>
                  <a:schemeClr val="bg1"/>
                </a:solidFill>
                <a:ea typeface="ＭＳ Ｐゴシック" panose="020B0600070205080204" pitchFamily="50" charset="-128"/>
              </a:rPr>
              <a:t>卒論発表会</a:t>
            </a:r>
            <a:endParaRPr sz="1687" dirty="0">
              <a:solidFill>
                <a:schemeClr val="bg1"/>
              </a:solidFill>
              <a:ea typeface="ＭＳ Ｐゴシック" panose="020B0600070205080204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16326A1-CB86-48B8-B592-2DBF99D502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6"/>
          <a:stretch/>
        </p:blipFill>
        <p:spPr>
          <a:xfrm>
            <a:off x="1043608" y="1116233"/>
            <a:ext cx="3528392" cy="255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天草巡検">
            <a:extLst>
              <a:ext uri="{FF2B5EF4-FFF2-40B4-BE49-F238E27FC236}">
                <a16:creationId xmlns:a16="http://schemas.microsoft.com/office/drawing/2014/main" id="{1E5866C9-387A-4D33-CD86-89AFCA18A9D6}"/>
              </a:ext>
            </a:extLst>
          </p:cNvPr>
          <p:cNvSpPr/>
          <p:nvPr/>
        </p:nvSpPr>
        <p:spPr>
          <a:xfrm>
            <a:off x="3059832" y="3284984"/>
            <a:ext cx="1441698" cy="40389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/>
          </a:extLst>
        </p:spPr>
        <p:txBody>
          <a:bodyPr wrap="square" lIns="71438" tIns="71438" rIns="71438" bIns="71438">
            <a:spAutoFit/>
          </a:bodyPr>
          <a:lstStyle/>
          <a:p>
            <a:pPr>
              <a:defRPr/>
            </a:pPr>
            <a:r>
              <a:rPr lang="ja-JP" altLang="en-US" sz="1687" dirty="0">
                <a:solidFill>
                  <a:schemeClr val="bg1"/>
                </a:solidFill>
                <a:ea typeface="ＭＳ Ｐゴシック" panose="020B0600070205080204" pitchFamily="50" charset="-128"/>
              </a:rPr>
              <a:t>教材研究演習</a:t>
            </a:r>
            <a:endParaRPr sz="1687" dirty="0">
              <a:solidFill>
                <a:schemeClr val="bg1"/>
              </a:solidFill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198319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卒業後の進路は？">
            <a:extLst>
              <a:ext uri="{FF2B5EF4-FFF2-40B4-BE49-F238E27FC236}">
                <a16:creationId xmlns:a16="http://schemas.microsoft.com/office/drawing/2014/main" id="{E3A5E86F-D299-4574-B6F9-5137FBD226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863" y="44450"/>
            <a:ext cx="8448675" cy="776288"/>
          </a:xfrm>
        </p:spPr>
        <p:txBody>
          <a:bodyPr/>
          <a:lstStyle/>
          <a:p>
            <a:pPr>
              <a:defRPr/>
            </a:pPr>
            <a:r>
              <a:rPr dirty="0" err="1"/>
              <a:t>卒業後の進路は</a:t>
            </a:r>
            <a:r>
              <a:rPr lang="en-US" altLang="ja-JP" dirty="0"/>
              <a:t>?</a:t>
            </a:r>
            <a:endParaRPr dirty="0"/>
          </a:p>
        </p:txBody>
      </p:sp>
      <p:sp>
        <p:nvSpPr>
          <p:cNvPr id="146" name="Up to you!">
            <a:extLst>
              <a:ext uri="{FF2B5EF4-FFF2-40B4-BE49-F238E27FC236}">
                <a16:creationId xmlns:a16="http://schemas.microsoft.com/office/drawing/2014/main" id="{E675ED0D-C446-4C4D-99F6-8BD932510A44}"/>
              </a:ext>
            </a:extLst>
          </p:cNvPr>
          <p:cNvSpPr/>
          <p:nvPr/>
        </p:nvSpPr>
        <p:spPr>
          <a:xfrm rot="16200000">
            <a:off x="-732048" y="3615489"/>
            <a:ext cx="2054649" cy="60809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26789" tIns="26789" rIns="26789" bIns="26789">
            <a:spAutoFit/>
          </a:bodyPr>
          <a:lstStyle/>
          <a:p>
            <a:pPr>
              <a:defRPr/>
            </a:pPr>
            <a:r>
              <a:rPr sz="3600" dirty="0">
                <a:ea typeface="ＭＳ Ｐゴシック" panose="020B0600070205080204" pitchFamily="50" charset="-128"/>
              </a:rPr>
              <a:t>Up to you!</a:t>
            </a:r>
          </a:p>
        </p:txBody>
      </p:sp>
      <p:sp>
        <p:nvSpPr>
          <p:cNvPr id="14340" name="中と小の課程で，卒業に必要な条件は異なりますが，…">
            <a:extLst>
              <a:ext uri="{FF2B5EF4-FFF2-40B4-BE49-F238E27FC236}">
                <a16:creationId xmlns:a16="http://schemas.microsoft.com/office/drawing/2014/main" id="{0DF1E67E-5CF3-6243-A403-3533C956F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969" y="1733650"/>
            <a:ext cx="6809156" cy="66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6789" tIns="26789" rIns="26789" bIns="2678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u="sng">
                <a:solidFill>
                  <a:srgbClr val="FF2F92"/>
                </a:solidFill>
              </a:rPr>
              <a:t>理科専攻</a:t>
            </a:r>
            <a:r>
              <a:rPr lang="ja-JP" altLang="ja-JP" sz="2000" u="sng">
                <a:solidFill>
                  <a:srgbClr val="FF2F92"/>
                </a:solidFill>
              </a:rPr>
              <a:t>と小</a:t>
            </a:r>
            <a:r>
              <a:rPr lang="ja-JP" altLang="en-US" sz="2000" u="sng">
                <a:solidFill>
                  <a:srgbClr val="FF2F92"/>
                </a:solidFill>
              </a:rPr>
              <a:t>学校専攻</a:t>
            </a:r>
            <a:r>
              <a:rPr lang="ja-JP" altLang="ja-JP" sz="2000" u="sng">
                <a:solidFill>
                  <a:srgbClr val="FF2F92"/>
                </a:solidFill>
              </a:rPr>
              <a:t>で</a:t>
            </a:r>
            <a:r>
              <a:rPr lang="ja-JP" altLang="ja-JP" sz="2000"/>
              <a:t>，卒業に必要な条件は異なりますが，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ja-JP" sz="2000"/>
              <a:t>所定の単位を修得すれば，</a:t>
            </a:r>
            <a:r>
              <a:rPr lang="ja-JP" altLang="ja-JP" sz="2000" u="sng">
                <a:solidFill>
                  <a:srgbClr val="FF2F92"/>
                </a:solidFill>
              </a:rPr>
              <a:t>取得できる免許は同じ</a:t>
            </a:r>
            <a:r>
              <a:rPr lang="ja-JP" altLang="en-US" sz="2000" u="sng">
                <a:solidFill>
                  <a:srgbClr val="FF2F92"/>
                </a:solidFill>
              </a:rPr>
              <a:t>です</a:t>
            </a:r>
            <a:endParaRPr lang="ja-JP" altLang="ja-JP" sz="2000" u="sng">
              <a:solidFill>
                <a:srgbClr val="FF2F92"/>
              </a:solidFill>
            </a:endParaRPr>
          </a:p>
        </p:txBody>
      </p:sp>
      <p:sp>
        <p:nvSpPr>
          <p:cNvPr id="148" name="理科が得意な小学校の先生になる！">
            <a:extLst>
              <a:ext uri="{FF2B5EF4-FFF2-40B4-BE49-F238E27FC236}">
                <a16:creationId xmlns:a16="http://schemas.microsoft.com/office/drawing/2014/main" id="{2AFCBEA7-5A9B-4465-A196-C9D8DD94108C}"/>
              </a:ext>
            </a:extLst>
          </p:cNvPr>
          <p:cNvSpPr/>
          <p:nvPr/>
        </p:nvSpPr>
        <p:spPr>
          <a:xfrm>
            <a:off x="2254926" y="3356992"/>
            <a:ext cx="5113337" cy="606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26789" tIns="26789" rIns="26789" bIns="26789">
            <a:spAutoFit/>
          </a:bodyPr>
          <a:lstStyle>
            <a:lvl1pPr>
              <a:lnSpc>
                <a:spcPts val="4300"/>
              </a:lnSpc>
              <a:defRPr sz="3600"/>
            </a:lvl1pPr>
          </a:lstStyle>
          <a:p>
            <a:pPr>
              <a:defRPr/>
            </a:pPr>
            <a:r>
              <a:rPr sz="2531" dirty="0" err="1">
                <a:ea typeface="ＭＳ Ｐゴシック" panose="020B0600070205080204" pitchFamily="50" charset="-128"/>
              </a:rPr>
              <a:t>理科が得意な小学校の先生になる</a:t>
            </a:r>
            <a:r>
              <a:rPr sz="2531" dirty="0">
                <a:ea typeface="ＭＳ Ｐゴシック" panose="020B0600070205080204" pitchFamily="50" charset="-128"/>
              </a:rPr>
              <a:t>！</a:t>
            </a:r>
          </a:p>
        </p:txBody>
      </p:sp>
      <p:sp>
        <p:nvSpPr>
          <p:cNvPr id="149" name="理科の専門性を活かして中学校の先生になる！">
            <a:extLst>
              <a:ext uri="{FF2B5EF4-FFF2-40B4-BE49-F238E27FC236}">
                <a16:creationId xmlns:a16="http://schemas.microsoft.com/office/drawing/2014/main" id="{4FFB155E-7899-443D-9D13-D4604530667D}"/>
              </a:ext>
            </a:extLst>
          </p:cNvPr>
          <p:cNvSpPr/>
          <p:nvPr/>
        </p:nvSpPr>
        <p:spPr>
          <a:xfrm>
            <a:off x="1522121" y="2678559"/>
            <a:ext cx="6610350" cy="6064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26789" tIns="26789" rIns="26789" bIns="26789">
            <a:spAutoFit/>
          </a:bodyPr>
          <a:lstStyle>
            <a:lvl1pPr>
              <a:lnSpc>
                <a:spcPts val="4300"/>
              </a:lnSpc>
              <a:defRPr sz="3600"/>
            </a:lvl1pPr>
          </a:lstStyle>
          <a:p>
            <a:pPr>
              <a:defRPr/>
            </a:pPr>
            <a:r>
              <a:rPr sz="2531" dirty="0" err="1">
                <a:ea typeface="ＭＳ Ｐゴシック" panose="020B0600070205080204" pitchFamily="50" charset="-128"/>
              </a:rPr>
              <a:t>理科の専門性を活かして中学校の先生になる</a:t>
            </a:r>
            <a:r>
              <a:rPr sz="2531" dirty="0">
                <a:ea typeface="ＭＳ Ｐゴシック" panose="020B0600070205080204" pitchFamily="50" charset="-128"/>
              </a:rPr>
              <a:t>！</a:t>
            </a:r>
          </a:p>
        </p:txBody>
      </p:sp>
      <p:sp>
        <p:nvSpPr>
          <p:cNvPr id="150" name="理科の中の一つの教科に特化した高校の先生になる！">
            <a:extLst>
              <a:ext uri="{FF2B5EF4-FFF2-40B4-BE49-F238E27FC236}">
                <a16:creationId xmlns:a16="http://schemas.microsoft.com/office/drawing/2014/main" id="{584F55BC-82C0-469B-A1A8-60FA7DA32848}"/>
              </a:ext>
            </a:extLst>
          </p:cNvPr>
          <p:cNvSpPr/>
          <p:nvPr/>
        </p:nvSpPr>
        <p:spPr>
          <a:xfrm>
            <a:off x="1116437" y="4055964"/>
            <a:ext cx="7776043" cy="5398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26789" tIns="26789" rIns="26789" bIns="26789">
            <a:spAutoFit/>
          </a:bodyPr>
          <a:lstStyle>
            <a:lvl1pPr>
              <a:lnSpc>
                <a:spcPts val="4300"/>
              </a:lnSpc>
              <a:defRPr sz="3600"/>
            </a:lvl1pPr>
          </a:lstStyle>
          <a:p>
            <a:pPr>
              <a:defRPr/>
            </a:pPr>
            <a:r>
              <a:rPr sz="2531" dirty="0" err="1">
                <a:ea typeface="ＭＳ Ｐゴシック" panose="020B0600070205080204" pitchFamily="50" charset="-128"/>
              </a:rPr>
              <a:t>理科の中の一つの教科に特化した高校の先生になる</a:t>
            </a:r>
            <a:r>
              <a:rPr sz="2531" dirty="0">
                <a:ea typeface="ＭＳ Ｐゴシック" panose="020B0600070205080204" pitchFamily="50" charset="-128"/>
              </a:rPr>
              <a:t>！</a:t>
            </a:r>
          </a:p>
        </p:txBody>
      </p:sp>
      <p:sp>
        <p:nvSpPr>
          <p:cNvPr id="151" name="より専門性を深めたい！ 大学院に進学する．">
            <a:extLst>
              <a:ext uri="{FF2B5EF4-FFF2-40B4-BE49-F238E27FC236}">
                <a16:creationId xmlns:a16="http://schemas.microsoft.com/office/drawing/2014/main" id="{8736F7BD-5A6B-421C-84BD-E25FFA8BAF00}"/>
              </a:ext>
            </a:extLst>
          </p:cNvPr>
          <p:cNvSpPr/>
          <p:nvPr/>
        </p:nvSpPr>
        <p:spPr>
          <a:xfrm>
            <a:off x="1522121" y="6043316"/>
            <a:ext cx="6295777" cy="53974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26789" tIns="26789" rIns="26789" bIns="26789">
            <a:spAutoFit/>
          </a:bodyPr>
          <a:lstStyle>
            <a:lvl1pPr>
              <a:lnSpc>
                <a:spcPts val="4300"/>
              </a:lnSpc>
              <a:defRPr sz="3600"/>
            </a:lvl1pPr>
          </a:lstStyle>
          <a:p>
            <a:pPr>
              <a:defRPr/>
            </a:pPr>
            <a:r>
              <a:rPr sz="2531" dirty="0" err="1">
                <a:ea typeface="ＭＳ Ｐゴシック" panose="020B0600070205080204" pitchFamily="50" charset="-128"/>
              </a:rPr>
              <a:t>より専門性を深めたい</a:t>
            </a:r>
            <a:r>
              <a:rPr sz="2531" dirty="0">
                <a:ea typeface="ＭＳ Ｐゴシック" panose="020B0600070205080204" pitchFamily="50" charset="-128"/>
              </a:rPr>
              <a:t>！　</a:t>
            </a:r>
            <a:r>
              <a:rPr sz="2531" dirty="0" err="1">
                <a:ea typeface="ＭＳ Ｐゴシック" panose="020B0600070205080204" pitchFamily="50" charset="-128"/>
              </a:rPr>
              <a:t>大学院に進学する</a:t>
            </a:r>
            <a:endParaRPr sz="2531" dirty="0">
              <a:ea typeface="ＭＳ Ｐゴシック" panose="020B0600070205080204" pitchFamily="50" charset="-128"/>
            </a:endParaRPr>
          </a:p>
        </p:txBody>
      </p:sp>
      <p:grpSp>
        <p:nvGrpSpPr>
          <p:cNvPr id="154" name="Group">
            <a:extLst>
              <a:ext uri="{FF2B5EF4-FFF2-40B4-BE49-F238E27FC236}">
                <a16:creationId xmlns:a16="http://schemas.microsoft.com/office/drawing/2014/main" id="{E0074151-93C5-5246-BB77-640FC3426469}"/>
              </a:ext>
            </a:extLst>
          </p:cNvPr>
          <p:cNvGrpSpPr>
            <a:grpSpLocks/>
          </p:cNvGrpSpPr>
          <p:nvPr/>
        </p:nvGrpSpPr>
        <p:grpSpPr bwMode="auto">
          <a:xfrm>
            <a:off x="6300192" y="4839542"/>
            <a:ext cx="1901825" cy="758825"/>
            <a:chOff x="0" y="0"/>
            <a:chExt cx="2705100" cy="1079500"/>
          </a:xfrm>
        </p:grpSpPr>
        <p:sp>
          <p:nvSpPr>
            <p:cNvPr id="152" name="Shape">
              <a:extLst>
                <a:ext uri="{FF2B5EF4-FFF2-40B4-BE49-F238E27FC236}">
                  <a16:creationId xmlns:a16="http://schemas.microsoft.com/office/drawing/2014/main" id="{00C5499B-4906-4058-8929-E999EE8172FA}"/>
                </a:ext>
              </a:extLst>
            </p:cNvPr>
            <p:cNvSpPr/>
            <p:nvPr/>
          </p:nvSpPr>
          <p:spPr>
            <a:xfrm rot="10800000">
              <a:off x="0" y="0"/>
              <a:ext cx="2705100" cy="107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63" y="0"/>
                  </a:moveTo>
                  <a:cubicBezTo>
                    <a:pt x="5268" y="0"/>
                    <a:pt x="527" y="4828"/>
                    <a:pt x="527" y="10927"/>
                  </a:cubicBezTo>
                  <a:cubicBezTo>
                    <a:pt x="527" y="12960"/>
                    <a:pt x="1054" y="14993"/>
                    <a:pt x="2107" y="16518"/>
                  </a:cubicBezTo>
                  <a:lnTo>
                    <a:pt x="0" y="21600"/>
                  </a:lnTo>
                  <a:lnTo>
                    <a:pt x="4917" y="19567"/>
                  </a:lnTo>
                  <a:cubicBezTo>
                    <a:pt x="6673" y="20838"/>
                    <a:pt x="8780" y="21600"/>
                    <a:pt x="11063" y="21600"/>
                  </a:cubicBezTo>
                  <a:cubicBezTo>
                    <a:pt x="16859" y="21600"/>
                    <a:pt x="21600" y="16772"/>
                    <a:pt x="21600" y="10927"/>
                  </a:cubicBezTo>
                  <a:cubicBezTo>
                    <a:pt x="21600" y="4828"/>
                    <a:pt x="16859" y="0"/>
                    <a:pt x="11063" y="0"/>
                  </a:cubicBezTo>
                  <a:close/>
                </a:path>
              </a:pathLst>
            </a:custGeom>
            <a:solidFill>
              <a:srgbClr val="FFFECC"/>
            </a:solidFill>
            <a:ln w="25400" cap="flat">
              <a:solidFill>
                <a:schemeClr val="accent4">
                  <a:hueOff val="-1081314"/>
                  <a:satOff val="4338"/>
                  <a:lumOff val="-8931"/>
                </a:schemeClr>
              </a:solidFill>
              <a:prstDash val="solid"/>
              <a:miter lim="400000"/>
            </a:ln>
            <a:effectLst/>
          </p:spPr>
          <p:txBody>
            <a:bodyPr lIns="17859" tIns="17859" rIns="17859" bIns="17859" anchor="ctr"/>
            <a:lstStyle/>
            <a:p>
              <a:pPr>
                <a:lnSpc>
                  <a:spcPts val="3375"/>
                </a:lnSpc>
                <a:tabLst>
                  <a:tab pos="750067" algn="l"/>
                </a:tabLst>
                <a:defRPr sz="4000">
                  <a:solidFill>
                    <a:schemeClr val="accent4">
                      <a:hueOff val="-1081314"/>
                      <a:satOff val="4338"/>
                      <a:lumOff val="-8931"/>
                    </a:schemeClr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812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3" name="大都市で！">
              <a:extLst>
                <a:ext uri="{FF2B5EF4-FFF2-40B4-BE49-F238E27FC236}">
                  <a16:creationId xmlns:a16="http://schemas.microsoft.com/office/drawing/2014/main" id="{D4392106-80BA-42B0-B901-AC5F264182D7}"/>
                </a:ext>
              </a:extLst>
            </p:cNvPr>
            <p:cNvSpPr/>
            <p:nvPr/>
          </p:nvSpPr>
          <p:spPr>
            <a:xfrm>
              <a:off x="426764" y="318431"/>
              <a:ext cx="1585125" cy="4448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wrap="none" lIns="26789" tIns="26789" rIns="26789" bIns="26789">
              <a:spAutoFit/>
            </a:bodyPr>
            <a:lstStyle/>
            <a:p>
              <a:pPr>
                <a:defRPr/>
              </a:pPr>
              <a:r>
                <a:rPr sz="1687" dirty="0" err="1">
                  <a:ea typeface="ＭＳ Ｐゴシック" panose="020B0600070205080204" pitchFamily="50" charset="-128"/>
                </a:rPr>
                <a:t>大都市で</a:t>
              </a:r>
              <a:r>
                <a:rPr sz="1687" dirty="0">
                  <a:ea typeface="ＭＳ Ｐゴシック" panose="020B0600070205080204" pitchFamily="50" charset="-128"/>
                </a:rPr>
                <a:t>！</a:t>
              </a:r>
            </a:p>
          </p:txBody>
        </p:sp>
      </p:grpSp>
      <p:grpSp>
        <p:nvGrpSpPr>
          <p:cNvPr id="157" name="Group">
            <a:extLst>
              <a:ext uri="{FF2B5EF4-FFF2-40B4-BE49-F238E27FC236}">
                <a16:creationId xmlns:a16="http://schemas.microsoft.com/office/drawing/2014/main" id="{34B2D6CF-F8D8-B841-8714-D7D53D8E99B2}"/>
              </a:ext>
            </a:extLst>
          </p:cNvPr>
          <p:cNvGrpSpPr>
            <a:grpSpLocks/>
          </p:cNvGrpSpPr>
          <p:nvPr/>
        </p:nvGrpSpPr>
        <p:grpSpPr bwMode="auto">
          <a:xfrm>
            <a:off x="3665331" y="4869765"/>
            <a:ext cx="1901825" cy="758825"/>
            <a:chOff x="18063" y="-1678109"/>
            <a:chExt cx="2705100" cy="1079500"/>
          </a:xfrm>
        </p:grpSpPr>
        <p:sp>
          <p:nvSpPr>
            <p:cNvPr id="155" name="Shape">
              <a:extLst>
                <a:ext uri="{FF2B5EF4-FFF2-40B4-BE49-F238E27FC236}">
                  <a16:creationId xmlns:a16="http://schemas.microsoft.com/office/drawing/2014/main" id="{1E418C03-7BBD-4941-82CC-385E88AF4CD5}"/>
                </a:ext>
              </a:extLst>
            </p:cNvPr>
            <p:cNvSpPr/>
            <p:nvPr/>
          </p:nvSpPr>
          <p:spPr>
            <a:xfrm rot="10800000">
              <a:off x="18063" y="-1678109"/>
              <a:ext cx="2705100" cy="107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63" y="0"/>
                  </a:moveTo>
                  <a:cubicBezTo>
                    <a:pt x="5268" y="0"/>
                    <a:pt x="527" y="4828"/>
                    <a:pt x="527" y="10927"/>
                  </a:cubicBezTo>
                  <a:cubicBezTo>
                    <a:pt x="527" y="12960"/>
                    <a:pt x="1054" y="14993"/>
                    <a:pt x="2107" y="16518"/>
                  </a:cubicBezTo>
                  <a:lnTo>
                    <a:pt x="0" y="21600"/>
                  </a:lnTo>
                  <a:lnTo>
                    <a:pt x="4917" y="19567"/>
                  </a:lnTo>
                  <a:cubicBezTo>
                    <a:pt x="6673" y="20838"/>
                    <a:pt x="8780" y="21600"/>
                    <a:pt x="11063" y="21600"/>
                  </a:cubicBezTo>
                  <a:cubicBezTo>
                    <a:pt x="16859" y="21600"/>
                    <a:pt x="21600" y="16772"/>
                    <a:pt x="21600" y="10927"/>
                  </a:cubicBezTo>
                  <a:cubicBezTo>
                    <a:pt x="21600" y="4828"/>
                    <a:pt x="16859" y="0"/>
                    <a:pt x="11063" y="0"/>
                  </a:cubicBezTo>
                  <a:close/>
                </a:path>
              </a:pathLst>
            </a:custGeom>
            <a:solidFill>
              <a:srgbClr val="FFFECC"/>
            </a:solidFill>
            <a:ln w="25400" cap="flat">
              <a:solidFill>
                <a:schemeClr val="accent4">
                  <a:hueOff val="-1081314"/>
                  <a:satOff val="4338"/>
                  <a:lumOff val="-8931"/>
                </a:schemeClr>
              </a:solidFill>
              <a:prstDash val="solid"/>
              <a:miter lim="400000"/>
            </a:ln>
            <a:effectLst/>
          </p:spPr>
          <p:txBody>
            <a:bodyPr lIns="17859" tIns="17859" rIns="17859" bIns="17859" anchor="ctr"/>
            <a:lstStyle/>
            <a:p>
              <a:pPr>
                <a:lnSpc>
                  <a:spcPts val="3375"/>
                </a:lnSpc>
                <a:tabLst>
                  <a:tab pos="750067" algn="l"/>
                </a:tabLst>
                <a:defRPr sz="4000">
                  <a:solidFill>
                    <a:schemeClr val="accent4">
                      <a:hueOff val="-1081314"/>
                      <a:satOff val="4338"/>
                      <a:lumOff val="-8931"/>
                    </a:schemeClr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812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6" name="熊本で！">
              <a:extLst>
                <a:ext uri="{FF2B5EF4-FFF2-40B4-BE49-F238E27FC236}">
                  <a16:creationId xmlns:a16="http://schemas.microsoft.com/office/drawing/2014/main" id="{BAA5310B-5A4D-4EF8-9AE7-4D5CE051C676}"/>
                </a:ext>
              </a:extLst>
            </p:cNvPr>
            <p:cNvSpPr/>
            <p:nvPr/>
          </p:nvSpPr>
          <p:spPr>
            <a:xfrm>
              <a:off x="808072" y="-1341189"/>
              <a:ext cx="1278036" cy="4448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wrap="none" lIns="26789" tIns="26789" rIns="26789" bIns="26789">
              <a:spAutoFit/>
            </a:bodyPr>
            <a:lstStyle/>
            <a:p>
              <a:pPr>
                <a:defRPr/>
              </a:pPr>
              <a:r>
                <a:rPr sz="1687" dirty="0" err="1">
                  <a:ea typeface="ＭＳ Ｐゴシック" panose="020B0600070205080204" pitchFamily="50" charset="-128"/>
                </a:rPr>
                <a:t>熊本で</a:t>
              </a:r>
              <a:r>
                <a:rPr sz="1687" dirty="0">
                  <a:ea typeface="ＭＳ Ｐゴシック" panose="020B0600070205080204" pitchFamily="50" charset="-128"/>
                </a:rPr>
                <a:t>！</a:t>
              </a:r>
            </a:p>
          </p:txBody>
        </p:sp>
      </p:grpSp>
      <p:grpSp>
        <p:nvGrpSpPr>
          <p:cNvPr id="160" name="Group">
            <a:extLst>
              <a:ext uri="{FF2B5EF4-FFF2-40B4-BE49-F238E27FC236}">
                <a16:creationId xmlns:a16="http://schemas.microsoft.com/office/drawing/2014/main" id="{6D546CD5-F586-A04B-813C-1C17B089F9CA}"/>
              </a:ext>
            </a:extLst>
          </p:cNvPr>
          <p:cNvGrpSpPr>
            <a:grpSpLocks/>
          </p:cNvGrpSpPr>
          <p:nvPr/>
        </p:nvGrpSpPr>
        <p:grpSpPr bwMode="auto">
          <a:xfrm>
            <a:off x="1315622" y="4818101"/>
            <a:ext cx="1901825" cy="758825"/>
            <a:chOff x="426765" y="-1695470"/>
            <a:chExt cx="2705100" cy="1079500"/>
          </a:xfrm>
        </p:grpSpPr>
        <p:sp>
          <p:nvSpPr>
            <p:cNvPr id="158" name="Shape">
              <a:extLst>
                <a:ext uri="{FF2B5EF4-FFF2-40B4-BE49-F238E27FC236}">
                  <a16:creationId xmlns:a16="http://schemas.microsoft.com/office/drawing/2014/main" id="{8984C0C1-9FC7-4ADF-85AC-8C4DFA168531}"/>
                </a:ext>
              </a:extLst>
            </p:cNvPr>
            <p:cNvSpPr/>
            <p:nvPr/>
          </p:nvSpPr>
          <p:spPr>
            <a:xfrm rot="10800000">
              <a:off x="426765" y="-1695470"/>
              <a:ext cx="2705100" cy="107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63" y="0"/>
                  </a:moveTo>
                  <a:cubicBezTo>
                    <a:pt x="5268" y="0"/>
                    <a:pt x="527" y="4828"/>
                    <a:pt x="527" y="10927"/>
                  </a:cubicBezTo>
                  <a:cubicBezTo>
                    <a:pt x="527" y="12960"/>
                    <a:pt x="1054" y="14993"/>
                    <a:pt x="2107" y="16518"/>
                  </a:cubicBezTo>
                  <a:lnTo>
                    <a:pt x="0" y="21600"/>
                  </a:lnTo>
                  <a:lnTo>
                    <a:pt x="4917" y="19567"/>
                  </a:lnTo>
                  <a:cubicBezTo>
                    <a:pt x="6673" y="20838"/>
                    <a:pt x="8780" y="21600"/>
                    <a:pt x="11063" y="21600"/>
                  </a:cubicBezTo>
                  <a:cubicBezTo>
                    <a:pt x="16859" y="21600"/>
                    <a:pt x="21600" y="16772"/>
                    <a:pt x="21600" y="10927"/>
                  </a:cubicBezTo>
                  <a:cubicBezTo>
                    <a:pt x="21600" y="4828"/>
                    <a:pt x="16859" y="0"/>
                    <a:pt x="11063" y="0"/>
                  </a:cubicBezTo>
                  <a:close/>
                </a:path>
              </a:pathLst>
            </a:custGeom>
            <a:solidFill>
              <a:srgbClr val="FFFECC"/>
            </a:solidFill>
            <a:ln w="25400" cap="flat">
              <a:solidFill>
                <a:schemeClr val="accent4">
                  <a:hueOff val="-1081314"/>
                  <a:satOff val="4338"/>
                  <a:lumOff val="-8931"/>
                </a:schemeClr>
              </a:solidFill>
              <a:prstDash val="solid"/>
              <a:miter lim="400000"/>
            </a:ln>
            <a:effectLst/>
          </p:spPr>
          <p:txBody>
            <a:bodyPr lIns="17859" tIns="17859" rIns="17859" bIns="17859" anchor="ctr"/>
            <a:lstStyle/>
            <a:p>
              <a:pPr>
                <a:lnSpc>
                  <a:spcPts val="3375"/>
                </a:lnSpc>
                <a:tabLst>
                  <a:tab pos="750067" algn="l"/>
                </a:tabLst>
                <a:defRPr sz="4000">
                  <a:solidFill>
                    <a:schemeClr val="accent4">
                      <a:hueOff val="-1081314"/>
                      <a:satOff val="4338"/>
                      <a:lumOff val="-8931"/>
                    </a:schemeClr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812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9" name="出身地で！">
              <a:extLst>
                <a:ext uri="{FF2B5EF4-FFF2-40B4-BE49-F238E27FC236}">
                  <a16:creationId xmlns:a16="http://schemas.microsoft.com/office/drawing/2014/main" id="{09400923-AF9C-4B4E-B174-DCFB59B85594}"/>
                </a:ext>
              </a:extLst>
            </p:cNvPr>
            <p:cNvSpPr/>
            <p:nvPr/>
          </p:nvSpPr>
          <p:spPr>
            <a:xfrm>
              <a:off x="912237" y="-1364300"/>
              <a:ext cx="1585125" cy="4448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wrap="none" lIns="26789" tIns="26789" rIns="26789" bIns="26789">
              <a:spAutoFit/>
            </a:bodyPr>
            <a:lstStyle/>
            <a:p>
              <a:pPr>
                <a:defRPr/>
              </a:pPr>
              <a:r>
                <a:rPr sz="1687" dirty="0" err="1">
                  <a:ea typeface="ＭＳ Ｐゴシック" panose="020B0600070205080204" pitchFamily="50" charset="-128"/>
                </a:rPr>
                <a:t>出身地で</a:t>
              </a:r>
              <a:r>
                <a:rPr sz="1687" dirty="0">
                  <a:ea typeface="ＭＳ Ｐゴシック" panose="020B0600070205080204" pitchFamily="50" charset="-128"/>
                </a:rPr>
                <a:t>！</a:t>
              </a:r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25C182-FF77-7A4F-95E1-292F65954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72816"/>
            <a:ext cx="7772400" cy="63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dirty="0">
                <a:solidFill>
                  <a:srgbClr val="002060"/>
                </a:solidFill>
              </a:rPr>
              <a:t>理科の説明は以上です</a:t>
            </a:r>
            <a:endParaRPr lang="en-US" altLang="ja-JP" sz="2400" dirty="0">
              <a:solidFill>
                <a:srgbClr val="00206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62CE65E-13DA-2C43-8814-5E2231E5D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75" y="2720649"/>
            <a:ext cx="2382450" cy="1762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AB4171D-B6C1-0E42-823A-F87747DAAA50}"/>
              </a:ext>
            </a:extLst>
          </p:cNvPr>
          <p:cNvSpPr txBox="1"/>
          <p:nvPr/>
        </p:nvSpPr>
        <p:spPr>
          <a:xfrm>
            <a:off x="1470687" y="4799430"/>
            <a:ext cx="6269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002060"/>
                </a:solidFill>
              </a:rPr>
              <a:t>皆さんにお会いできることを楽しみにしています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1084263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E76057A2-2756-9DF2-2F89-A4CF27C7B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2090172"/>
            <a:ext cx="2219921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800" dirty="0"/>
              <a:t>物理</a:t>
            </a:r>
            <a:endParaRPr lang="en-US" altLang="ja-JP" sz="28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800" dirty="0"/>
              <a:t>化学</a:t>
            </a:r>
            <a:endParaRPr lang="en-US" altLang="ja-JP" sz="28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800" dirty="0"/>
              <a:t>生物</a:t>
            </a:r>
            <a:endParaRPr lang="en-US" altLang="ja-JP" sz="28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800" dirty="0"/>
              <a:t>地学</a:t>
            </a:r>
            <a:endParaRPr lang="en-US" altLang="ja-JP" sz="28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800" dirty="0"/>
              <a:t>理科教育</a:t>
            </a:r>
            <a:endParaRPr lang="en-US" altLang="ja-JP" sz="28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4E79C8C-DE21-824F-0CC5-4AB481E38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1220277"/>
            <a:ext cx="59395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solidFill>
                  <a:schemeClr val="accent6"/>
                </a:solidFill>
              </a:rPr>
              <a:t>理科は５つの分野で構成されています</a:t>
            </a:r>
          </a:p>
        </p:txBody>
      </p:sp>
    </p:spTree>
    <p:extLst>
      <p:ext uri="{BB962C8B-B14F-4D97-AF65-F5344CB8AC3E}">
        <p14:creationId xmlns:p14="http://schemas.microsoft.com/office/powerpoint/2010/main" val="2739646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358FFD3D-DDCB-4944-B50E-85094FDCB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7" y="1314238"/>
            <a:ext cx="85201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 dirty="0"/>
              <a:t>講義、実験、卒業研究等を通して、自然と関わり合おうとする</a:t>
            </a:r>
            <a:endParaRPr lang="en-US" altLang="ja-JP" sz="24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 dirty="0"/>
              <a:t>心と科学的な知識</a:t>
            </a:r>
            <a:r>
              <a:rPr lang="ja-JP" altLang="en-US" sz="2400"/>
              <a:t>、思考力、スキル</a:t>
            </a:r>
            <a:r>
              <a:rPr lang="ja-JP" altLang="en-US" sz="2400" dirty="0"/>
              <a:t>を習得し、児童・生徒の</a:t>
            </a:r>
            <a:endParaRPr lang="en-US" altLang="ja-JP" sz="24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 dirty="0"/>
              <a:t>「？」 と 「！」 を導ける教員の育成を目指しています。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242DB97-ED53-46F5-8C8D-81CE67C9B2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12976" y="553451"/>
            <a:ext cx="2627176" cy="4572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2800" dirty="0">
                <a:solidFill>
                  <a:schemeClr val="accent6"/>
                </a:solidFill>
              </a:rPr>
              <a:t>理科では、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F26BD4F-095E-4553-A3C6-E5D689D13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4685"/>
            <a:ext cx="4392488" cy="292832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D1BFC9F-A9C0-4E35-BEC1-7E8855593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89040"/>
            <a:ext cx="4057799" cy="271196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A0EF79B-CCA3-6F47-9277-8524262B525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36812" y="437684"/>
            <a:ext cx="5470376" cy="457200"/>
          </a:xfrm>
        </p:spPr>
        <p:txBody>
          <a:bodyPr/>
          <a:lstStyle/>
          <a:p>
            <a:pPr eaLnBrk="1" hangingPunct="1"/>
            <a:r>
              <a:rPr lang="ja-JP" altLang="en-US" sz="2800" dirty="0">
                <a:solidFill>
                  <a:schemeClr val="accent6"/>
                </a:solidFill>
              </a:rPr>
              <a:t>理科への進学のしかた（１）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352E2620-BB09-0A4E-8A39-6BE69245E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068" y="1196752"/>
            <a:ext cx="5002212" cy="12926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endParaRPr lang="en-US" altLang="ja-JP" sz="2400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3600"/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0683C91B-8DEF-384F-9F40-BA1EE978A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9942" y="2729583"/>
            <a:ext cx="2442338" cy="10156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 dirty="0"/>
              <a:t>一般選抜</a:t>
            </a:r>
            <a:r>
              <a:rPr lang="ja-JP" altLang="en-US" sz="1600" dirty="0"/>
              <a:t>（前期日程）</a:t>
            </a:r>
            <a:endParaRPr lang="en-US" altLang="ja-JP" sz="16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/>
              <a:t>　　　　 </a:t>
            </a:r>
            <a:r>
              <a:rPr lang="en-US" altLang="ja-JP" sz="2400" dirty="0"/>
              <a:t>5</a:t>
            </a:r>
            <a:r>
              <a:rPr lang="ja-JP" altLang="en-US" sz="2400" dirty="0"/>
              <a:t>名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F4E68163-7751-D441-AAB3-2B54E9BE9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662" y="2738784"/>
            <a:ext cx="2442338" cy="100027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300" dirty="0"/>
              <a:t>学校推薦型選抜</a:t>
            </a:r>
            <a:r>
              <a:rPr lang="en-US" altLang="ja-JP" sz="2300" dirty="0"/>
              <a:t>II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/>
              <a:t>　　　　　</a:t>
            </a:r>
            <a:r>
              <a:rPr lang="en-US" altLang="ja-JP" sz="2400" dirty="0"/>
              <a:t>5</a:t>
            </a:r>
            <a:r>
              <a:rPr lang="ja-JP" altLang="en-US" sz="2400" dirty="0"/>
              <a:t>名</a:t>
            </a:r>
          </a:p>
        </p:txBody>
      </p:sp>
      <p:grpSp>
        <p:nvGrpSpPr>
          <p:cNvPr id="6160" name="Group 16">
            <a:extLst>
              <a:ext uri="{FF2B5EF4-FFF2-40B4-BE49-F238E27FC236}">
                <a16:creationId xmlns:a16="http://schemas.microsoft.com/office/drawing/2014/main" id="{0E96A001-A695-6642-8DC5-6EA2B5F3DE1E}"/>
              </a:ext>
            </a:extLst>
          </p:cNvPr>
          <p:cNvGrpSpPr>
            <a:grpSpLocks/>
          </p:cNvGrpSpPr>
          <p:nvPr/>
        </p:nvGrpSpPr>
        <p:grpSpPr bwMode="auto">
          <a:xfrm>
            <a:off x="2090068" y="3745011"/>
            <a:ext cx="5002212" cy="1700213"/>
            <a:chOff x="113" y="2058"/>
            <a:chExt cx="3151" cy="1071"/>
          </a:xfrm>
        </p:grpSpPr>
        <p:sp>
          <p:nvSpPr>
            <p:cNvPr id="7184" name="Text Box 7">
              <a:extLst>
                <a:ext uri="{FF2B5EF4-FFF2-40B4-BE49-F238E27FC236}">
                  <a16:creationId xmlns:a16="http://schemas.microsoft.com/office/drawing/2014/main" id="{B546CA2D-8625-C545-B34B-188C54D342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2480"/>
              <a:ext cx="3151" cy="64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2400" u="sng">
                  <a:solidFill>
                    <a:srgbClr val="FF0000"/>
                  </a:solidFill>
                </a:rPr>
                <a:t>中学校理科主</a:t>
              </a:r>
              <a:r>
                <a:rPr lang="ja-JP" altLang="en-US" sz="2400" u="sng" dirty="0">
                  <a:solidFill>
                    <a:srgbClr val="FF0000"/>
                  </a:solidFill>
                </a:rPr>
                <a:t>専攻</a:t>
              </a:r>
              <a:r>
                <a:rPr lang="ja-JP" altLang="en-US" sz="2400" dirty="0"/>
                <a:t>として入学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2400" b="1" dirty="0"/>
                <a:t>10</a:t>
              </a:r>
              <a:r>
                <a:rPr lang="ja-JP" altLang="en-US" sz="2400" b="1" dirty="0"/>
                <a:t>名</a:t>
              </a:r>
            </a:p>
          </p:txBody>
        </p:sp>
        <p:sp>
          <p:nvSpPr>
            <p:cNvPr id="7185" name="Line 11">
              <a:extLst>
                <a:ext uri="{FF2B5EF4-FFF2-40B4-BE49-F238E27FC236}">
                  <a16:creationId xmlns:a16="http://schemas.microsoft.com/office/drawing/2014/main" id="{829DBE91-B243-DE4D-9735-7C827E8387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058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86" name="Line 12">
              <a:extLst>
                <a:ext uri="{FF2B5EF4-FFF2-40B4-BE49-F238E27FC236}">
                  <a16:creationId xmlns:a16="http://schemas.microsoft.com/office/drawing/2014/main" id="{013398EB-4D4A-0E46-8F19-0965D356C6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064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3E733CC-9A0A-6156-7908-20831F309B71}"/>
              </a:ext>
            </a:extLst>
          </p:cNvPr>
          <p:cNvSpPr txBox="1"/>
          <p:nvPr/>
        </p:nvSpPr>
        <p:spPr>
          <a:xfrm>
            <a:off x="2339752" y="1304402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>
                <a:solidFill>
                  <a:schemeClr val="accent6">
                    <a:lumMod val="75000"/>
                  </a:schemeClr>
                </a:solidFill>
              </a:rPr>
              <a:t>初等・中等教育コース</a:t>
            </a:r>
            <a:b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ja-JP" altLang="en-US" sz="3600">
                <a:solidFill>
                  <a:schemeClr val="accent6">
                    <a:lumMod val="75000"/>
                  </a:schemeClr>
                </a:solidFill>
              </a:rPr>
              <a:t>理</a:t>
            </a:r>
            <a:r>
              <a:rPr lang="en-US" altLang="ja-JP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ja-JP" altLang="en-US" sz="3600">
                <a:solidFill>
                  <a:schemeClr val="accent6">
                    <a:lumMod val="75000"/>
                  </a:schemeClr>
                </a:solidFill>
              </a:rPr>
              <a:t>科</a:t>
            </a:r>
            <a:r>
              <a:rPr lang="en-US" altLang="ja-JP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ja-JP" altLang="en-US" sz="3600">
                <a:solidFill>
                  <a:schemeClr val="accent6">
                    <a:lumMod val="75000"/>
                  </a:schemeClr>
                </a:solidFill>
              </a:rPr>
              <a:t>専</a:t>
            </a:r>
            <a:r>
              <a:rPr lang="en-US" altLang="ja-JP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ja-JP" altLang="en-US" sz="3600">
                <a:solidFill>
                  <a:schemeClr val="accent6">
                    <a:lumMod val="75000"/>
                  </a:schemeClr>
                </a:solidFill>
              </a:rPr>
              <a:t>攻</a:t>
            </a:r>
            <a:endParaRPr lang="en-JP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3525E1C9-7C38-7949-DAE8-53EED4428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1052736"/>
            <a:ext cx="3200400" cy="46166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400"/>
              <a:t>小学校専攻</a:t>
            </a:r>
          </a:p>
        </p:txBody>
      </p:sp>
      <p:grpSp>
        <p:nvGrpSpPr>
          <p:cNvPr id="11" name="Group 17">
            <a:extLst>
              <a:ext uri="{FF2B5EF4-FFF2-40B4-BE49-F238E27FC236}">
                <a16:creationId xmlns:a16="http://schemas.microsoft.com/office/drawing/2014/main" id="{286999F3-385C-F50B-FD1A-317D5CF9C2AF}"/>
              </a:ext>
            </a:extLst>
          </p:cNvPr>
          <p:cNvGrpSpPr>
            <a:grpSpLocks/>
          </p:cNvGrpSpPr>
          <p:nvPr/>
        </p:nvGrpSpPr>
        <p:grpSpPr bwMode="auto">
          <a:xfrm>
            <a:off x="3049742" y="3420972"/>
            <a:ext cx="3200400" cy="1751012"/>
            <a:chOff x="3456" y="2141"/>
            <a:chExt cx="2016" cy="1103"/>
          </a:xfrm>
        </p:grpSpPr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3E532A22-25DA-2D99-19D0-7762024ECE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480"/>
              <a:ext cx="2016" cy="7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2400" u="sng" dirty="0">
                  <a:solidFill>
                    <a:srgbClr val="FF0000"/>
                  </a:solidFill>
                </a:rPr>
                <a:t>副専攻</a:t>
              </a:r>
              <a:r>
                <a:rPr lang="ja-JP" altLang="en-US" sz="2400" dirty="0"/>
                <a:t>として理科を</a:t>
              </a:r>
              <a:br>
                <a:rPr lang="ja-JP" altLang="en-US" sz="2400" dirty="0"/>
              </a:br>
              <a:r>
                <a:rPr lang="ja-JP" altLang="en-US" sz="2400" dirty="0"/>
                <a:t>選択（</a:t>
              </a:r>
              <a:r>
                <a:rPr lang="en-US" altLang="ja-JP" sz="2400" dirty="0"/>
                <a:t>1</a:t>
              </a:r>
              <a:r>
                <a:rPr lang="ja-JP" altLang="en-US" sz="2400" dirty="0"/>
                <a:t>年後期）</a:t>
              </a:r>
              <a:br>
                <a:rPr lang="ja-JP" altLang="en-US" sz="2400" dirty="0"/>
              </a:br>
              <a:r>
                <a:rPr lang="en-US" altLang="ja-JP" sz="2400" b="1" dirty="0"/>
                <a:t>7</a:t>
              </a:r>
              <a:r>
                <a:rPr lang="ja-JP" altLang="en-US" sz="2400" b="1" dirty="0"/>
                <a:t>名</a:t>
              </a:r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8D354120-D09E-D9F8-8F84-0EEDE10F22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4" y="2141"/>
              <a:ext cx="0" cy="35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" name="Group 18">
            <a:extLst>
              <a:ext uri="{FF2B5EF4-FFF2-40B4-BE49-F238E27FC236}">
                <a16:creationId xmlns:a16="http://schemas.microsoft.com/office/drawing/2014/main" id="{383B1FFA-340F-5BFB-74DD-886FDD2EC0EF}"/>
              </a:ext>
            </a:extLst>
          </p:cNvPr>
          <p:cNvGrpSpPr>
            <a:grpSpLocks/>
          </p:cNvGrpSpPr>
          <p:nvPr/>
        </p:nvGrpSpPr>
        <p:grpSpPr bwMode="auto">
          <a:xfrm>
            <a:off x="189364" y="5174133"/>
            <a:ext cx="8507412" cy="919163"/>
            <a:chOff x="113" y="3264"/>
            <a:chExt cx="5359" cy="579"/>
          </a:xfrm>
        </p:grpSpPr>
        <p:sp>
          <p:nvSpPr>
            <p:cNvPr id="15" name="Text Box 10">
              <a:extLst>
                <a:ext uri="{FF2B5EF4-FFF2-40B4-BE49-F238E27FC236}">
                  <a16:creationId xmlns:a16="http://schemas.microsoft.com/office/drawing/2014/main" id="{5312A7C5-07FD-68BD-45E0-0AC64558B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3552"/>
              <a:ext cx="5359" cy="29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2400"/>
                <a:t>理科所属学生（合計</a:t>
              </a:r>
              <a:r>
                <a:rPr lang="en-US" altLang="ja-JP" sz="2400" dirty="0"/>
                <a:t>17</a:t>
              </a:r>
              <a:r>
                <a:rPr lang="ja-JP" altLang="en-US" sz="2400"/>
                <a:t>名）</a:t>
              </a:r>
              <a:r>
                <a:rPr lang="ja-JP" altLang="en-US" sz="2000"/>
                <a:t>専門教育は </a:t>
              </a:r>
              <a:r>
                <a:rPr lang="en-US" altLang="ja-JP" sz="2000" dirty="0"/>
                <a:t>2</a:t>
              </a:r>
              <a:r>
                <a:rPr lang="ja-JP" altLang="en-US" sz="2000"/>
                <a:t>年生から本格的にスタート</a:t>
              </a:r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B199943A-8D6E-16F3-E7BE-B07E9954A5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2" y="3264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0" name="Rectangle 2">
            <a:extLst>
              <a:ext uri="{FF2B5EF4-FFF2-40B4-BE49-F238E27FC236}">
                <a16:creationId xmlns:a16="http://schemas.microsoft.com/office/drawing/2014/main" id="{576FD427-C7DC-22F4-9CBE-58D37FBAD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812" y="332656"/>
            <a:ext cx="54703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 dirty="0">
                <a:solidFill>
                  <a:schemeClr val="accent6"/>
                </a:solidFill>
              </a:rPr>
              <a:t>理科への進学のしかた（２）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04096F00-1E0D-C543-2647-B5E73001F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9942" y="1772816"/>
            <a:ext cx="2442338" cy="46166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 dirty="0"/>
              <a:t>一般選抜</a:t>
            </a:r>
            <a:r>
              <a:rPr lang="ja-JP" altLang="en-US" sz="1600" dirty="0"/>
              <a:t>（前期</a:t>
            </a:r>
            <a:r>
              <a:rPr lang="ja-JP" altLang="en-US" sz="1600"/>
              <a:t>日程）</a:t>
            </a:r>
            <a:endParaRPr lang="en-US" altLang="ja-JP" sz="1600" dirty="0"/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3E114FDD-D7AF-7EED-FDD1-8E8936582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662" y="1782017"/>
            <a:ext cx="2442338" cy="44627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300" dirty="0"/>
              <a:t>学校推薦型</a:t>
            </a:r>
            <a:r>
              <a:rPr lang="ja-JP" altLang="en-US" sz="2300"/>
              <a:t>選抜</a:t>
            </a:r>
            <a:r>
              <a:rPr lang="en-US" altLang="ja-JP" sz="2300" dirty="0"/>
              <a:t>II</a:t>
            </a:r>
          </a:p>
        </p:txBody>
      </p:sp>
      <p:grpSp>
        <p:nvGrpSpPr>
          <p:cNvPr id="27" name="Group 16">
            <a:extLst>
              <a:ext uri="{FF2B5EF4-FFF2-40B4-BE49-F238E27FC236}">
                <a16:creationId xmlns:a16="http://schemas.microsoft.com/office/drawing/2014/main" id="{D3A79F58-A844-3C0D-0473-0D3BC6CB5A88}"/>
              </a:ext>
            </a:extLst>
          </p:cNvPr>
          <p:cNvGrpSpPr>
            <a:grpSpLocks/>
          </p:cNvGrpSpPr>
          <p:nvPr/>
        </p:nvGrpSpPr>
        <p:grpSpPr bwMode="auto">
          <a:xfrm>
            <a:off x="2090068" y="2266128"/>
            <a:ext cx="5002212" cy="1131888"/>
            <a:chOff x="113" y="2058"/>
            <a:chExt cx="3151" cy="713"/>
          </a:xfrm>
        </p:grpSpPr>
        <p:sp>
          <p:nvSpPr>
            <p:cNvPr id="28" name="Text Box 7">
              <a:extLst>
                <a:ext uri="{FF2B5EF4-FFF2-40B4-BE49-F238E27FC236}">
                  <a16:creationId xmlns:a16="http://schemas.microsoft.com/office/drawing/2014/main" id="{CA2BCEC2-FBDB-8F1E-CC74-8DE27B9327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2480"/>
              <a:ext cx="3151" cy="29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2400" u="sng" dirty="0"/>
                <a:t>小学校主専攻</a:t>
              </a:r>
              <a:r>
                <a:rPr lang="ja-JP" altLang="en-US" sz="2400" dirty="0"/>
                <a:t>として入学</a:t>
              </a:r>
            </a:p>
          </p:txBody>
        </p:sp>
        <p:sp>
          <p:nvSpPr>
            <p:cNvPr id="29" name="Line 11">
              <a:extLst>
                <a:ext uri="{FF2B5EF4-FFF2-40B4-BE49-F238E27FC236}">
                  <a16:creationId xmlns:a16="http://schemas.microsoft.com/office/drawing/2014/main" id="{CC4BBFE4-B1D6-EFD8-BA92-BE9278D47A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058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Line 12">
              <a:extLst>
                <a:ext uri="{FF2B5EF4-FFF2-40B4-BE49-F238E27FC236}">
                  <a16:creationId xmlns:a16="http://schemas.microsoft.com/office/drawing/2014/main" id="{8182D725-9EA1-870D-946A-E68A377069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064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CF7B0C-288E-1D44-9678-F5B8B0E8C90B}"/>
              </a:ext>
            </a:extLst>
          </p:cNvPr>
          <p:cNvSpPr txBox="1"/>
          <p:nvPr/>
        </p:nvSpPr>
        <p:spPr>
          <a:xfrm>
            <a:off x="6444208" y="3866546"/>
            <a:ext cx="23762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>
                <a:solidFill>
                  <a:srgbClr val="002060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定員７人を超えたときは選抜を実施するので</a:t>
            </a:r>
            <a:endParaRPr lang="en-US" altLang="ja-JP" sz="1600" b="1" dirty="0">
              <a:solidFill>
                <a:srgbClr val="002060"/>
              </a:solidFill>
              <a:latin typeface="Klee Medium" panose="02020600000000000000" pitchFamily="18" charset="-128"/>
              <a:ea typeface="Klee Medium" panose="02020600000000000000" pitchFamily="18" charset="-128"/>
            </a:endParaRPr>
          </a:p>
          <a:p>
            <a:r>
              <a:rPr lang="en-JP" sz="1600" b="1" dirty="0">
                <a:solidFill>
                  <a:srgbClr val="002060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必ず希望通りとはならないこともあることに留意願います．</a:t>
            </a:r>
          </a:p>
        </p:txBody>
      </p:sp>
    </p:spTree>
    <p:extLst>
      <p:ext uri="{BB962C8B-B14F-4D97-AF65-F5344CB8AC3E}">
        <p14:creationId xmlns:p14="http://schemas.microsoft.com/office/powerpoint/2010/main" val="209888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>
            <a:extLst>
              <a:ext uri="{FF2B5EF4-FFF2-40B4-BE49-F238E27FC236}">
                <a16:creationId xmlns:a16="http://schemas.microsoft.com/office/drawing/2014/main" id="{E622BFB0-B06E-CC49-A08A-7A582A349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48" y="1124744"/>
            <a:ext cx="8686800" cy="29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008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1</a:t>
            </a:r>
            <a:r>
              <a:rPr lang="ja-JP" altLang="en-US" sz="2400" dirty="0">
                <a:solidFill>
                  <a:srgbClr val="00008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年	教養教育の授業</a:t>
            </a:r>
            <a:r>
              <a:rPr lang="ja-JP" altLang="en-US" sz="1800" dirty="0">
                <a:solidFill>
                  <a:srgbClr val="00008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（一部に教育学部の授業）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008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2</a:t>
            </a:r>
            <a:r>
              <a:rPr lang="ja-JP" altLang="en-US" sz="2400" dirty="0">
                <a:solidFill>
                  <a:srgbClr val="00008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年	教育学部の専門授業</a:t>
            </a:r>
            <a:r>
              <a:rPr lang="ja-JP" altLang="en-US" sz="1800" dirty="0">
                <a:solidFill>
                  <a:srgbClr val="00008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（理科・他教科授業，教養の語学授業）</a:t>
            </a:r>
            <a:endParaRPr lang="ja-JP" altLang="en-US" sz="2400" dirty="0">
              <a:solidFill>
                <a:srgbClr val="000080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008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3</a:t>
            </a:r>
            <a:r>
              <a:rPr lang="ja-JP" altLang="en-US" sz="2400" dirty="0">
                <a:solidFill>
                  <a:srgbClr val="00008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年	教育学部の専門授業</a:t>
            </a:r>
            <a:r>
              <a:rPr lang="ja-JP" altLang="en-US" sz="1800" dirty="0">
                <a:solidFill>
                  <a:srgbClr val="00008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（理科・他教科授業，教育実習）</a:t>
            </a:r>
            <a:br>
              <a:rPr lang="ja-JP" altLang="en-US" sz="1800" dirty="0">
                <a:solidFill>
                  <a:srgbClr val="00008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lang="ja-JP" altLang="en-US" sz="2400">
                <a:solidFill>
                  <a:srgbClr val="00008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	研究室への配属</a:t>
            </a:r>
            <a:r>
              <a:rPr lang="ja-JP" altLang="en-US" sz="1800">
                <a:solidFill>
                  <a:srgbClr val="00008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（物理・化学・生物・理科教育）</a:t>
            </a:r>
            <a:endParaRPr lang="en-US" altLang="ja-JP" sz="1800" dirty="0">
              <a:solidFill>
                <a:srgbClr val="000080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8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	教育実習</a:t>
            </a:r>
            <a:r>
              <a:rPr lang="en-US" altLang="ja-JP" sz="2400" dirty="0">
                <a:solidFill>
                  <a:srgbClr val="00008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800" dirty="0">
                <a:solidFill>
                  <a:srgbClr val="00008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(</a:t>
            </a:r>
            <a:r>
              <a:rPr lang="ja-JP" altLang="en-US" sz="1800">
                <a:solidFill>
                  <a:srgbClr val="00008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附属学校で</a:t>
            </a:r>
            <a:r>
              <a:rPr lang="en-US" altLang="ja-JP" sz="1800" dirty="0">
                <a:solidFill>
                  <a:srgbClr val="00008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5</a:t>
            </a:r>
            <a:r>
              <a:rPr lang="ja-JP" altLang="en-US" sz="1800">
                <a:solidFill>
                  <a:srgbClr val="00008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月と</a:t>
            </a:r>
            <a:r>
              <a:rPr lang="en-US" altLang="ja-JP" sz="1800" dirty="0">
                <a:solidFill>
                  <a:srgbClr val="00008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9</a:t>
            </a:r>
            <a:r>
              <a:rPr lang="ja-JP" altLang="en-US" sz="1800">
                <a:solidFill>
                  <a:srgbClr val="00008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月，協力校で秋ごろ</a:t>
            </a:r>
            <a:r>
              <a:rPr lang="en-US" altLang="ja-JP" sz="1800" dirty="0">
                <a:solidFill>
                  <a:srgbClr val="00008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)</a:t>
            </a:r>
            <a:endParaRPr lang="ja-JP" altLang="en-US" sz="2400" dirty="0">
              <a:solidFill>
                <a:srgbClr val="000080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008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4</a:t>
            </a:r>
            <a:r>
              <a:rPr lang="ja-JP" altLang="en-US" sz="2400" dirty="0">
                <a:solidFill>
                  <a:srgbClr val="00008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年	卒業研究</a:t>
            </a:r>
            <a:r>
              <a:rPr lang="en-US" altLang="ja-JP" sz="2400" dirty="0">
                <a:solidFill>
                  <a:srgbClr val="00008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(</a:t>
            </a:r>
            <a:r>
              <a:rPr lang="ja-JP" altLang="en-US" sz="2400" dirty="0">
                <a:solidFill>
                  <a:srgbClr val="00008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卒論</a:t>
            </a:r>
            <a:r>
              <a:rPr lang="en-US" altLang="ja-JP" sz="2400" dirty="0">
                <a:solidFill>
                  <a:srgbClr val="00008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)</a:t>
            </a:r>
            <a:r>
              <a:rPr lang="ja-JP" altLang="en-US" sz="2400">
                <a:solidFill>
                  <a:srgbClr val="00008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、</a:t>
            </a:r>
            <a:r>
              <a:rPr lang="ja-JP" altLang="en-US" sz="1800">
                <a:solidFill>
                  <a:srgbClr val="00008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副免教育実習</a:t>
            </a:r>
            <a:r>
              <a:rPr lang="en-US" altLang="ja-JP" sz="1800" dirty="0">
                <a:solidFill>
                  <a:srgbClr val="00008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(</a:t>
            </a:r>
            <a:r>
              <a:rPr lang="ja-JP" altLang="en-US" sz="1800">
                <a:solidFill>
                  <a:srgbClr val="00008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附属学校で主に</a:t>
            </a:r>
            <a:r>
              <a:rPr lang="en-US" altLang="ja-JP" sz="1800" dirty="0">
                <a:solidFill>
                  <a:srgbClr val="00008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4</a:t>
            </a:r>
            <a:r>
              <a:rPr lang="ja-JP" altLang="en-US" sz="1800">
                <a:solidFill>
                  <a:srgbClr val="00008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月ごろ</a:t>
            </a:r>
            <a:r>
              <a:rPr lang="en-US" altLang="ja-JP" sz="1800" dirty="0">
                <a:solidFill>
                  <a:srgbClr val="00008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)</a:t>
            </a:r>
            <a:endParaRPr lang="ja-JP" altLang="en-US" sz="2400" dirty="0">
              <a:solidFill>
                <a:srgbClr val="000080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7610D439-BCE9-5244-A005-544544F1F6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7328"/>
            <a:ext cx="8229600" cy="533400"/>
          </a:xfrm>
        </p:spPr>
        <p:txBody>
          <a:bodyPr/>
          <a:lstStyle/>
          <a:p>
            <a:pPr eaLnBrk="1" hangingPunct="1"/>
            <a:r>
              <a:rPr lang="ja-JP" altLang="en-US" sz="3200" dirty="0"/>
              <a:t>理科のカリキュラム</a:t>
            </a:r>
          </a:p>
        </p:txBody>
      </p:sp>
      <p:pic>
        <p:nvPicPr>
          <p:cNvPr id="8196" name="Picture 6" descr="E:\Works(backup)\Works10(photo)\2011\2011_05\20110526_univ\20110526_03.jpg">
            <a:extLst>
              <a:ext uri="{FF2B5EF4-FFF2-40B4-BE49-F238E27FC236}">
                <a16:creationId xmlns:a16="http://schemas.microsoft.com/office/drawing/2014/main" id="{CA56989B-C5BD-4F9A-A9B0-0FC4FD7F5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88598"/>
            <a:ext cx="3456384" cy="259228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9" name="Group 91">
            <a:extLst>
              <a:ext uri="{FF2B5EF4-FFF2-40B4-BE49-F238E27FC236}">
                <a16:creationId xmlns:a16="http://schemas.microsoft.com/office/drawing/2014/main" id="{CA49B849-DA4F-4946-BDA0-E2B94E743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338906"/>
              </p:ext>
            </p:extLst>
          </p:nvPr>
        </p:nvGraphicFramePr>
        <p:xfrm>
          <a:off x="419100" y="1484784"/>
          <a:ext cx="8305800" cy="5225095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70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月曜日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火曜日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水曜日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木曜日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金曜日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3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</a:t>
                      </a:r>
                      <a:r>
                        <a: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限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ja-JP" altLang="en-US" sz="1800"/>
                        <a:t>教育史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13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2</a:t>
                      </a:r>
                      <a:r>
                        <a: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限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ja-JP" altLang="en-US" sz="1800"/>
                        <a:t>特別支援教育原理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中等理科</a:t>
                      </a:r>
                      <a:br>
                        <a:rPr kumimoji="1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</a:br>
                      <a:r>
                        <a:rPr kumimoji="1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教育法</a:t>
                      </a: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13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3</a:t>
                      </a:r>
                      <a:r>
                        <a: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限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初等国語科教育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地学実験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算数</a:t>
                      </a:r>
                      <a:endParaRPr kumimoji="1" lang="en-US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ja-JP" altLang="en-US" sz="1800"/>
                        <a:t>初等英語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化学実験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13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4</a:t>
                      </a:r>
                      <a:r>
                        <a: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限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物理学実験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地学実験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生物学実験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化学実験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13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5</a:t>
                      </a:r>
                      <a:r>
                        <a: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限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物理学実験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地学実験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生物学実験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317" name="Rectangle 87">
            <a:extLst>
              <a:ext uri="{FF2B5EF4-FFF2-40B4-BE49-F238E27FC236}">
                <a16:creationId xmlns:a16="http://schemas.microsoft.com/office/drawing/2014/main" id="{5069FD10-030C-D34F-8D57-57D27E397B6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09936" y="599728"/>
            <a:ext cx="5254352" cy="381000"/>
          </a:xfrm>
        </p:spPr>
        <p:txBody>
          <a:bodyPr/>
          <a:lstStyle/>
          <a:p>
            <a:pPr eaLnBrk="1" hangingPunct="1"/>
            <a:r>
              <a:rPr lang="ja-JP" altLang="en-US" sz="2800"/>
              <a:t>時間割</a:t>
            </a:r>
            <a:r>
              <a:rPr lang="ja-JP" altLang="en-US" sz="2800" dirty="0"/>
              <a:t>の例（</a:t>
            </a:r>
            <a:r>
              <a:rPr lang="en-US" altLang="ja-JP" sz="2800" dirty="0"/>
              <a:t>3</a:t>
            </a:r>
            <a:r>
              <a:rPr lang="ja-JP" altLang="en-US" sz="2800" dirty="0"/>
              <a:t>年前期）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屋内, テーブル, 人, キッチン が含まれている画像&#10;&#10;自動的に生成された説明">
            <a:extLst>
              <a:ext uri="{FF2B5EF4-FFF2-40B4-BE49-F238E27FC236}">
                <a16:creationId xmlns:a16="http://schemas.microsoft.com/office/drawing/2014/main" id="{89EB5687-0729-EAE7-34C7-9DD816F4A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62" y="1222375"/>
            <a:ext cx="3392487" cy="2544365"/>
          </a:xfrm>
          <a:prstGeom prst="rect">
            <a:avLst/>
          </a:prstGeom>
        </p:spPr>
      </p:pic>
      <p:sp>
        <p:nvSpPr>
          <p:cNvPr id="105" name="理科なので，いっぱい実験もしますよ">
            <a:extLst>
              <a:ext uri="{FF2B5EF4-FFF2-40B4-BE49-F238E27FC236}">
                <a16:creationId xmlns:a16="http://schemas.microsoft.com/office/drawing/2014/main" id="{59AC8DD0-223F-4102-AA59-59A12C1A11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863" y="44450"/>
            <a:ext cx="8448675" cy="776288"/>
          </a:xfrm>
        </p:spPr>
        <p:txBody>
          <a:bodyPr/>
          <a:lstStyle/>
          <a:p>
            <a:pPr>
              <a:defRPr/>
            </a:pPr>
            <a:r>
              <a:rPr dirty="0" err="1"/>
              <a:t>理科なので，いっぱい実験</a:t>
            </a:r>
            <a:r>
              <a:rPr lang="ja-JP" altLang="en-US"/>
              <a:t>を</a:t>
            </a:r>
            <a:r>
              <a:rPr dirty="0" err="1"/>
              <a:t>します</a:t>
            </a:r>
            <a:r>
              <a:rPr lang="en-US" altLang="ja-JP" dirty="0"/>
              <a:t>!</a:t>
            </a:r>
            <a:endParaRPr dirty="0"/>
          </a:p>
        </p:txBody>
      </p:sp>
      <p:pic>
        <p:nvPicPr>
          <p:cNvPr id="110" name="2010生物実験.jpg" descr="2010生物実験.jpg">
            <a:extLst>
              <a:ext uri="{FF2B5EF4-FFF2-40B4-BE49-F238E27FC236}">
                <a16:creationId xmlns:a16="http://schemas.microsoft.com/office/drawing/2014/main" id="{D4E7BA7B-3BAD-4275-A6A3-FBDCBCA56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725" y="1227138"/>
            <a:ext cx="3394075" cy="2544762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111" name="天草巡検">
            <a:extLst>
              <a:ext uri="{FF2B5EF4-FFF2-40B4-BE49-F238E27FC236}">
                <a16:creationId xmlns:a16="http://schemas.microsoft.com/office/drawing/2014/main" id="{F7C01FB6-FB73-4990-80CB-E4FB2C3988CB}"/>
              </a:ext>
            </a:extLst>
          </p:cNvPr>
          <p:cNvSpPr/>
          <p:nvPr/>
        </p:nvSpPr>
        <p:spPr>
          <a:xfrm>
            <a:off x="6081701" y="3352676"/>
            <a:ext cx="2306723" cy="40389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/>
          </a:extLst>
        </p:spPr>
        <p:txBody>
          <a:bodyPr wrap="none" lIns="71438" tIns="71438" rIns="71438" bIns="71438">
            <a:spAutoFit/>
          </a:bodyPr>
          <a:lstStyle/>
          <a:p>
            <a:pPr>
              <a:defRPr/>
            </a:pPr>
            <a:r>
              <a:rPr lang="ja-JP" altLang="en-US" sz="1687" dirty="0">
                <a:solidFill>
                  <a:schemeClr val="bg1"/>
                </a:solidFill>
                <a:ea typeface="ＭＳ Ｐゴシック" panose="020B0600070205080204" pitchFamily="50" charset="-128"/>
              </a:rPr>
              <a:t>生物学実験（野外活動）</a:t>
            </a:r>
            <a:endParaRPr lang="en-US" altLang="ja-JP" sz="1687" dirty="0">
              <a:solidFill>
                <a:schemeClr val="bg1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" name="天草巡検">
            <a:extLst>
              <a:ext uri="{FF2B5EF4-FFF2-40B4-BE49-F238E27FC236}">
                <a16:creationId xmlns:a16="http://schemas.microsoft.com/office/drawing/2014/main" id="{990E258E-CAB8-4215-A438-F1CA26EA80DA}"/>
              </a:ext>
            </a:extLst>
          </p:cNvPr>
          <p:cNvSpPr/>
          <p:nvPr/>
        </p:nvSpPr>
        <p:spPr>
          <a:xfrm>
            <a:off x="3418334" y="3352800"/>
            <a:ext cx="1009650" cy="40481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/>
          </a:extLst>
        </p:spPr>
        <p:txBody>
          <a:bodyPr wrap="none" lIns="71438" tIns="71438" rIns="71438" bIns="71438">
            <a:spAutoFit/>
          </a:bodyPr>
          <a:lstStyle/>
          <a:p>
            <a:pPr>
              <a:defRPr/>
            </a:pPr>
            <a:r>
              <a:rPr lang="ja-JP" altLang="en-US" sz="1687" dirty="0">
                <a:solidFill>
                  <a:schemeClr val="bg1"/>
                </a:solidFill>
                <a:ea typeface="ＭＳ Ｐゴシック" panose="020B0600070205080204" pitchFamily="50" charset="-128"/>
              </a:rPr>
              <a:t>化学実験</a:t>
            </a:r>
            <a:endParaRPr sz="1687" dirty="0">
              <a:solidFill>
                <a:schemeClr val="bg1"/>
              </a:solidFill>
              <a:ea typeface="ＭＳ Ｐゴシック" panose="020B060007020508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4FF105E-A1E5-4413-B36C-28971D96CF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422" y="3962922"/>
            <a:ext cx="3103562" cy="2782887"/>
          </a:xfrm>
          <a:prstGeom prst="rect">
            <a:avLst/>
          </a:prstGeom>
          <a:effectLst>
            <a:outerShdw blurRad="127000" dist="76200" dir="30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15" name="天草巡検">
            <a:extLst>
              <a:ext uri="{FF2B5EF4-FFF2-40B4-BE49-F238E27FC236}">
                <a16:creationId xmlns:a16="http://schemas.microsoft.com/office/drawing/2014/main" id="{57B56550-35BE-4D0E-A9FD-F854838764BA}"/>
              </a:ext>
            </a:extLst>
          </p:cNvPr>
          <p:cNvSpPr/>
          <p:nvPr/>
        </p:nvSpPr>
        <p:spPr>
          <a:xfrm>
            <a:off x="1620565" y="6337474"/>
            <a:ext cx="2718694" cy="40389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/>
          </a:extLst>
        </p:spPr>
        <p:txBody>
          <a:bodyPr wrap="none" lIns="71438" tIns="71438" rIns="71438" bIns="71438">
            <a:spAutoFit/>
          </a:bodyPr>
          <a:lstStyle/>
          <a:p>
            <a:pPr>
              <a:defRPr/>
            </a:pPr>
            <a:r>
              <a:rPr lang="ja-JP" altLang="en-US" sz="1687" dirty="0">
                <a:solidFill>
                  <a:schemeClr val="bg1"/>
                </a:solidFill>
                <a:ea typeface="ＭＳ Ｐゴシック" panose="020B0600070205080204" pitchFamily="50" charset="-128"/>
              </a:rPr>
              <a:t>地学実験（博物館での実習）</a:t>
            </a:r>
            <a:endParaRPr sz="1687" dirty="0">
              <a:solidFill>
                <a:schemeClr val="bg1"/>
              </a:solidFill>
              <a:ea typeface="ＭＳ Ｐゴシック" panose="020B0600070205080204" pitchFamily="50" charset="-128"/>
            </a:endParaRPr>
          </a:p>
        </p:txBody>
      </p:sp>
      <p:pic>
        <p:nvPicPr>
          <p:cNvPr id="5" name="図 4" descr="ノートパソコンで作業をしている人&#10;&#10;中程度の精度で自動的に生成された説明">
            <a:extLst>
              <a:ext uri="{FF2B5EF4-FFF2-40B4-BE49-F238E27FC236}">
                <a16:creationId xmlns:a16="http://schemas.microsoft.com/office/drawing/2014/main" id="{A63158B6-184C-828C-1BC3-88BEED9C3D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972474"/>
            <a:ext cx="3103562" cy="2801388"/>
          </a:xfrm>
          <a:prstGeom prst="rect">
            <a:avLst/>
          </a:prstGeom>
        </p:spPr>
      </p:pic>
      <p:sp>
        <p:nvSpPr>
          <p:cNvPr id="13" name="天草巡検">
            <a:extLst>
              <a:ext uri="{FF2B5EF4-FFF2-40B4-BE49-F238E27FC236}">
                <a16:creationId xmlns:a16="http://schemas.microsoft.com/office/drawing/2014/main" id="{0238A99A-AA48-0FB3-B7A2-540AC11E66C7}"/>
              </a:ext>
            </a:extLst>
          </p:cNvPr>
          <p:cNvSpPr/>
          <p:nvPr/>
        </p:nvSpPr>
        <p:spPr>
          <a:xfrm>
            <a:off x="6586061" y="6337474"/>
            <a:ext cx="1226299" cy="40389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/>
          </a:extLst>
        </p:spPr>
        <p:txBody>
          <a:bodyPr wrap="none" lIns="71438" tIns="71438" rIns="71438" bIns="71438">
            <a:spAutoFit/>
          </a:bodyPr>
          <a:lstStyle/>
          <a:p>
            <a:pPr>
              <a:defRPr/>
            </a:pPr>
            <a:r>
              <a:rPr lang="ja-JP" altLang="en-US" sz="1687" dirty="0">
                <a:solidFill>
                  <a:schemeClr val="bg1"/>
                </a:solidFill>
                <a:ea typeface="ＭＳ Ｐゴシック" panose="020B0600070205080204" pitchFamily="50" charset="-128"/>
              </a:rPr>
              <a:t>物理学実験</a:t>
            </a:r>
            <a:endParaRPr lang="en-US" altLang="ja-JP" sz="1687" dirty="0">
              <a:solidFill>
                <a:schemeClr val="bg1"/>
              </a:solidFill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52FD0B-3447-403D-9A4B-E7F8FA94C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08461"/>
            <a:ext cx="8928992" cy="776883"/>
          </a:xfrm>
        </p:spPr>
        <p:txBody>
          <a:bodyPr/>
          <a:lstStyle/>
          <a:p>
            <a:r>
              <a:rPr kumimoji="1" lang="ja-JP" altLang="en-US" sz="2800"/>
              <a:t>物理学実験の一部を動画で紹介します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pic>
        <p:nvPicPr>
          <p:cNvPr id="3" name="超伝導">
            <a:hlinkClick r:id="" action="ppaction://media"/>
            <a:extLst>
              <a:ext uri="{FF2B5EF4-FFF2-40B4-BE49-F238E27FC236}">
                <a16:creationId xmlns:a16="http://schemas.microsoft.com/office/drawing/2014/main" id="{B5C1B1B4-387D-4DB2-9AE1-26BD225B886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5588" y="2717215"/>
            <a:ext cx="3456384" cy="2371109"/>
          </a:xfrm>
          <a:prstGeom prst="rect">
            <a:avLst/>
          </a:prstGeom>
        </p:spPr>
      </p:pic>
      <p:pic>
        <p:nvPicPr>
          <p:cNvPr id="5" name="二重振り子_3">
            <a:hlinkClick r:id="" action="ppaction://media"/>
            <a:extLst>
              <a:ext uri="{FF2B5EF4-FFF2-40B4-BE49-F238E27FC236}">
                <a16:creationId xmlns:a16="http://schemas.microsoft.com/office/drawing/2014/main" id="{73DF38B6-2FCC-4770-B2C5-FCEECBBF33D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3608" y="1085344"/>
            <a:ext cx="2541983" cy="4512019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DB6D4D1D-D782-4D2F-AD78-B8613FACE6F1}"/>
              </a:ext>
            </a:extLst>
          </p:cNvPr>
          <p:cNvSpPr txBox="1">
            <a:spLocks/>
          </p:cNvSpPr>
          <p:nvPr/>
        </p:nvSpPr>
        <p:spPr bwMode="auto">
          <a:xfrm>
            <a:off x="764190" y="5898725"/>
            <a:ext cx="3100817" cy="77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321457" rtl="0" eaLnBrk="0" fontAlgn="base" hangingPunct="0">
              <a:lnSpc>
                <a:spcPts val="3867"/>
              </a:lnSpc>
              <a:spcBef>
                <a:spcPts val="211"/>
              </a:spcBef>
              <a:spcAft>
                <a:spcPct val="0"/>
              </a:spcAft>
              <a:tabLst>
                <a:tab pos="857220" algn="l"/>
              </a:tabLst>
              <a:defRPr kumimoji="1" sz="3234" kern="1200">
                <a:solidFill>
                  <a:srgbClr val="212121"/>
                </a:solidFill>
                <a:uFillTx/>
                <a:latin typeface="+mn-lt"/>
                <a:ea typeface="+mn-ea"/>
                <a:cs typeface="+mn-cs"/>
                <a:sym typeface="ヒラギノ丸ゴ ProN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400" dirty="0"/>
              <a:t>二重振り子の運動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BDA39C0-B522-4C26-BA0C-F859BAE52CD7}"/>
              </a:ext>
            </a:extLst>
          </p:cNvPr>
          <p:cNvSpPr txBox="1">
            <a:spLocks/>
          </p:cNvSpPr>
          <p:nvPr/>
        </p:nvSpPr>
        <p:spPr bwMode="auto">
          <a:xfrm>
            <a:off x="4577556" y="5088324"/>
            <a:ext cx="4214705" cy="77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321457" rtl="0" eaLnBrk="0" fontAlgn="base" hangingPunct="0">
              <a:lnSpc>
                <a:spcPts val="3867"/>
              </a:lnSpc>
              <a:spcBef>
                <a:spcPts val="211"/>
              </a:spcBef>
              <a:spcAft>
                <a:spcPct val="0"/>
              </a:spcAft>
              <a:tabLst>
                <a:tab pos="857220" algn="l"/>
              </a:tabLst>
              <a:defRPr kumimoji="1" sz="3234" kern="1200">
                <a:solidFill>
                  <a:srgbClr val="212121"/>
                </a:solidFill>
                <a:uFillTx/>
                <a:latin typeface="+mn-lt"/>
                <a:ea typeface="+mn-ea"/>
                <a:cs typeface="+mn-cs"/>
                <a:sym typeface="ヒラギノ丸ゴ ProN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400" dirty="0"/>
              <a:t>超伝導のマイスナー効果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8B965E-5215-5F4A-881E-B2BFB733570E}"/>
              </a:ext>
            </a:extLst>
          </p:cNvPr>
          <p:cNvSpPr txBox="1"/>
          <p:nvPr/>
        </p:nvSpPr>
        <p:spPr>
          <a:xfrm>
            <a:off x="4894540" y="1017821"/>
            <a:ext cx="2767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/>
              <a:t>動きがあって楽しいです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34625488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8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508</Words>
  <Application>Microsoft Macintosh PowerPoint</Application>
  <PresentationFormat>On-screen Show (4:3)</PresentationFormat>
  <Paragraphs>93</Paragraphs>
  <Slides>12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Klee Medium</vt:lpstr>
      <vt:lpstr>ＭＳ Ｐゴシック</vt:lpstr>
      <vt:lpstr>ヒラギノ丸ゴ Pro</vt:lpstr>
      <vt:lpstr>Arial</vt:lpstr>
      <vt:lpstr>Calibri</vt:lpstr>
      <vt:lpstr>Gill Sans</vt:lpstr>
      <vt:lpstr>Times New Roman</vt:lpstr>
      <vt:lpstr>標準デザイン</vt:lpstr>
      <vt:lpstr>初等・中等教育コース 理 科 専 攻</vt:lpstr>
      <vt:lpstr>PowerPoint Presentation</vt:lpstr>
      <vt:lpstr>理科では、</vt:lpstr>
      <vt:lpstr>理科への進学のしかた（１）</vt:lpstr>
      <vt:lpstr>PowerPoint Presentation</vt:lpstr>
      <vt:lpstr>理科のカリキュラム</vt:lpstr>
      <vt:lpstr>時間割の例（3年前期）</vt:lpstr>
      <vt:lpstr>理科なので，いっぱい実験をします!</vt:lpstr>
      <vt:lpstr>物理学実験の一部を動画で紹介します </vt:lpstr>
      <vt:lpstr>理科の教材研究・授業研究・卒論研究</vt:lpstr>
      <vt:lpstr>卒業後の進路は?</vt:lpstr>
      <vt:lpstr>PowerPoint Presentation</vt:lpstr>
    </vt:vector>
  </TitlesOfParts>
  <Company>Kumamoto Univ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理科学生時間割の例（3年前期）</dc:title>
  <dc:creator>Yasuo Miyabuchi</dc:creator>
  <cp:lastModifiedBy>Takahiro Murata</cp:lastModifiedBy>
  <cp:revision>191</cp:revision>
  <dcterms:created xsi:type="dcterms:W3CDTF">2012-08-09T01:55:14Z</dcterms:created>
  <dcterms:modified xsi:type="dcterms:W3CDTF">2024-06-25T09:41:50Z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0008000a690000000000010271200207f7000400038000</vt:lpwstr>
  </property>
</Properties>
</file>